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401" r:id="rId2"/>
    <p:sldId id="363" r:id="rId3"/>
    <p:sldId id="386" r:id="rId4"/>
    <p:sldId id="394" r:id="rId5"/>
    <p:sldId id="391" r:id="rId6"/>
    <p:sldId id="395" r:id="rId7"/>
    <p:sldId id="396" r:id="rId8"/>
    <p:sldId id="364" r:id="rId9"/>
    <p:sldId id="398" r:id="rId10"/>
    <p:sldId id="404" r:id="rId11"/>
    <p:sldId id="405" r:id="rId12"/>
    <p:sldId id="397" r:id="rId13"/>
    <p:sldId id="399" r:id="rId14"/>
    <p:sldId id="400" r:id="rId15"/>
    <p:sldId id="389" r:id="rId16"/>
    <p:sldId id="390" r:id="rId17"/>
    <p:sldId id="375" r:id="rId18"/>
    <p:sldId id="392" r:id="rId19"/>
    <p:sldId id="4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498"/>
    <a:srgbClr val="FC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150"/>
  </p:normalViewPr>
  <p:slideViewPr>
    <p:cSldViewPr snapToGrid="0" snapToObjects="1">
      <p:cViewPr varScale="1">
        <p:scale>
          <a:sx n="31" d="100"/>
          <a:sy n="31" d="100"/>
        </p:scale>
        <p:origin x="53"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C801E-DB87-43D6-81C3-90008328E8D5}"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BD076768-0772-4D6A-83BD-A2E1195D4BA0}">
      <dgm:prSet/>
      <dgm:spPr/>
      <dgm:t>
        <a:bodyPr/>
        <a:lstStyle/>
        <a:p>
          <a:r>
            <a:rPr lang="en-US" dirty="0"/>
            <a:t>Club</a:t>
          </a:r>
        </a:p>
      </dgm:t>
    </dgm:pt>
    <dgm:pt modelId="{A776BE43-4534-4097-A6E0-90D2765ABACE}" type="parTrans" cxnId="{A75DD15E-C3A4-4F40-8AF2-F507B0FC50F7}">
      <dgm:prSet/>
      <dgm:spPr/>
      <dgm:t>
        <a:bodyPr/>
        <a:lstStyle/>
        <a:p>
          <a:endParaRPr lang="en-US"/>
        </a:p>
      </dgm:t>
    </dgm:pt>
    <dgm:pt modelId="{61CB1E86-2EF2-48FB-89E5-7DF25AB85B8B}" type="sibTrans" cxnId="{A75DD15E-C3A4-4F40-8AF2-F507B0FC50F7}">
      <dgm:prSet/>
      <dgm:spPr/>
      <dgm:t>
        <a:bodyPr/>
        <a:lstStyle/>
        <a:p>
          <a:endParaRPr lang="en-US"/>
        </a:p>
      </dgm:t>
    </dgm:pt>
    <dgm:pt modelId="{15BB87CD-E5A1-4C16-83EA-E5793ABA1A0D}">
      <dgm:prSet custT="1"/>
      <dgm:spPr/>
      <dgm:t>
        <a:bodyPr/>
        <a:lstStyle/>
        <a:p>
          <a:r>
            <a:rPr lang="en-US" sz="2800" b="1" dirty="0"/>
            <a:t>Club’s Proactive Review Process</a:t>
          </a:r>
        </a:p>
      </dgm:t>
    </dgm:pt>
    <dgm:pt modelId="{3042475A-8679-4977-A70B-DC411D00BB2C}" type="parTrans" cxnId="{C3C1DB49-E0E0-48E6-B9AF-02BA5B005138}">
      <dgm:prSet/>
      <dgm:spPr/>
      <dgm:t>
        <a:bodyPr/>
        <a:lstStyle/>
        <a:p>
          <a:endParaRPr lang="en-US"/>
        </a:p>
      </dgm:t>
    </dgm:pt>
    <dgm:pt modelId="{A162CF1F-24F5-4771-9B72-9A8ACC87E3BC}" type="sibTrans" cxnId="{C3C1DB49-E0E0-48E6-B9AF-02BA5B005138}">
      <dgm:prSet/>
      <dgm:spPr/>
      <dgm:t>
        <a:bodyPr/>
        <a:lstStyle/>
        <a:p>
          <a:endParaRPr lang="en-US"/>
        </a:p>
      </dgm:t>
    </dgm:pt>
    <dgm:pt modelId="{D92E9F4A-3C4D-4EB1-BF4B-B038B92342A4}">
      <dgm:prSet custT="1"/>
      <dgm:spPr/>
      <dgm:t>
        <a:bodyPr/>
        <a:lstStyle/>
        <a:p>
          <a:r>
            <a:rPr lang="en-US" sz="1600" dirty="0"/>
            <a:t>U15-U19 Girls’ tryouts in February</a:t>
          </a:r>
        </a:p>
      </dgm:t>
    </dgm:pt>
    <dgm:pt modelId="{CE789CBE-46DF-4BCB-ADD9-805AE4DC36BC}" type="parTrans" cxnId="{7A9EF5CE-EB83-4B5F-B6DB-D552A5B25C4C}">
      <dgm:prSet/>
      <dgm:spPr/>
      <dgm:t>
        <a:bodyPr/>
        <a:lstStyle/>
        <a:p>
          <a:endParaRPr lang="en-US"/>
        </a:p>
      </dgm:t>
    </dgm:pt>
    <dgm:pt modelId="{89C52E91-8C86-48E4-BD51-47EC107B46C2}" type="sibTrans" cxnId="{7A9EF5CE-EB83-4B5F-B6DB-D552A5B25C4C}">
      <dgm:prSet/>
      <dgm:spPr/>
      <dgm:t>
        <a:bodyPr/>
        <a:lstStyle/>
        <a:p>
          <a:endParaRPr lang="en-US"/>
        </a:p>
      </dgm:t>
    </dgm:pt>
    <dgm:pt modelId="{C3576371-3C76-47E0-BB4E-E896EDEF673F}">
      <dgm:prSet/>
      <dgm:spPr/>
      <dgm:t>
        <a:bodyPr/>
        <a:lstStyle/>
        <a:p>
          <a:r>
            <a:rPr lang="en-US" dirty="0"/>
            <a:t>Review</a:t>
          </a:r>
        </a:p>
      </dgm:t>
    </dgm:pt>
    <dgm:pt modelId="{8B808789-5A61-4BEC-838A-E3E20374C75E}" type="parTrans" cxnId="{69F44BA0-49B3-46B7-9082-4F8E464C106F}">
      <dgm:prSet/>
      <dgm:spPr/>
      <dgm:t>
        <a:bodyPr/>
        <a:lstStyle/>
        <a:p>
          <a:endParaRPr lang="en-US"/>
        </a:p>
      </dgm:t>
    </dgm:pt>
    <dgm:pt modelId="{9A9AD506-BB0A-403B-9D55-4D0B5F7A564C}" type="sibTrans" cxnId="{69F44BA0-49B3-46B7-9082-4F8E464C106F}">
      <dgm:prSet/>
      <dgm:spPr/>
      <dgm:t>
        <a:bodyPr/>
        <a:lstStyle/>
        <a:p>
          <a:endParaRPr lang="en-US"/>
        </a:p>
      </dgm:t>
    </dgm:pt>
    <dgm:pt modelId="{69FA2CF3-3A24-4580-A0F7-934FE795CA50}">
      <dgm:prSet custT="1"/>
      <dgm:spPr/>
      <dgm:t>
        <a:bodyPr/>
        <a:lstStyle/>
        <a:p>
          <a:r>
            <a:rPr lang="en-US" sz="2800" b="1" dirty="0"/>
            <a:t>Review Age Group &amp; Team Profile</a:t>
          </a:r>
        </a:p>
      </dgm:t>
    </dgm:pt>
    <dgm:pt modelId="{BF1A12BF-421C-47A0-8678-D469848B1877}" type="parTrans" cxnId="{EACA15EA-58BC-42EE-83B8-E80967FC390C}">
      <dgm:prSet/>
      <dgm:spPr/>
      <dgm:t>
        <a:bodyPr/>
        <a:lstStyle/>
        <a:p>
          <a:endParaRPr lang="en-US"/>
        </a:p>
      </dgm:t>
    </dgm:pt>
    <dgm:pt modelId="{E9A2FBB3-AFE2-46D9-87A8-3AC6E863B26B}" type="sibTrans" cxnId="{EACA15EA-58BC-42EE-83B8-E80967FC390C}">
      <dgm:prSet/>
      <dgm:spPr/>
      <dgm:t>
        <a:bodyPr/>
        <a:lstStyle/>
        <a:p>
          <a:endParaRPr lang="en-US"/>
        </a:p>
      </dgm:t>
    </dgm:pt>
    <dgm:pt modelId="{A7BD4C63-15AE-4072-8449-DEA9D7DB2336}">
      <dgm:prSet custT="1"/>
      <dgm:spPr/>
      <dgm:t>
        <a:bodyPr/>
        <a:lstStyle/>
        <a:p>
          <a:r>
            <a:rPr lang="en-US" sz="1800" dirty="0"/>
            <a:t>How will seasonal year affect player eligibility for same team in 26/27?</a:t>
          </a:r>
        </a:p>
      </dgm:t>
    </dgm:pt>
    <dgm:pt modelId="{E5882542-CC0E-4B21-80CA-4CE88CECB9E4}" type="parTrans" cxnId="{18D0472E-ECA0-4920-A2EA-98E1A1DCE100}">
      <dgm:prSet/>
      <dgm:spPr/>
      <dgm:t>
        <a:bodyPr/>
        <a:lstStyle/>
        <a:p>
          <a:endParaRPr lang="en-US"/>
        </a:p>
      </dgm:t>
    </dgm:pt>
    <dgm:pt modelId="{A6F225AB-388B-4D55-A85D-211D02F59FD8}" type="sibTrans" cxnId="{18D0472E-ECA0-4920-A2EA-98E1A1DCE100}">
      <dgm:prSet/>
      <dgm:spPr/>
      <dgm:t>
        <a:bodyPr/>
        <a:lstStyle/>
        <a:p>
          <a:endParaRPr lang="en-US"/>
        </a:p>
      </dgm:t>
    </dgm:pt>
    <dgm:pt modelId="{014FF8E3-4E9A-4A30-A68B-D678F53F5B51}">
      <dgm:prSet/>
      <dgm:spPr/>
      <dgm:t>
        <a:bodyPr/>
        <a:lstStyle/>
        <a:p>
          <a:r>
            <a:rPr lang="en-US" dirty="0"/>
            <a:t>Assess</a:t>
          </a:r>
        </a:p>
      </dgm:t>
    </dgm:pt>
    <dgm:pt modelId="{E3BB6297-1872-43E9-93C1-719A3A3EE661}" type="parTrans" cxnId="{E6BDEB7C-F3FD-4D1B-9A4E-B0380B8B3B9B}">
      <dgm:prSet/>
      <dgm:spPr/>
      <dgm:t>
        <a:bodyPr/>
        <a:lstStyle/>
        <a:p>
          <a:endParaRPr lang="en-US"/>
        </a:p>
      </dgm:t>
    </dgm:pt>
    <dgm:pt modelId="{7464824B-988C-4B9B-9F83-A76A5E80881F}" type="sibTrans" cxnId="{E6BDEB7C-F3FD-4D1B-9A4E-B0380B8B3B9B}">
      <dgm:prSet/>
      <dgm:spPr/>
      <dgm:t>
        <a:bodyPr/>
        <a:lstStyle/>
        <a:p>
          <a:endParaRPr lang="en-US"/>
        </a:p>
      </dgm:t>
    </dgm:pt>
    <dgm:pt modelId="{169957D8-333B-445E-A990-118CDD81CAF7}">
      <dgm:prSet custT="1"/>
      <dgm:spPr/>
      <dgm:t>
        <a:bodyPr/>
        <a:lstStyle/>
        <a:p>
          <a:r>
            <a:rPr lang="en-US" sz="2800" b="1" dirty="0"/>
            <a:t>Assess any changes to NCYSA League ITPs</a:t>
          </a:r>
        </a:p>
      </dgm:t>
    </dgm:pt>
    <dgm:pt modelId="{009D4B18-880C-4BF6-8942-D81BD799675D}" type="parTrans" cxnId="{7363713E-E96C-44AD-9B49-2A63D440C8FE}">
      <dgm:prSet/>
      <dgm:spPr/>
      <dgm:t>
        <a:bodyPr/>
        <a:lstStyle/>
        <a:p>
          <a:endParaRPr lang="en-US"/>
        </a:p>
      </dgm:t>
    </dgm:pt>
    <dgm:pt modelId="{CD086A06-C15A-442F-A410-E49EB6AF6290}" type="sibTrans" cxnId="{7363713E-E96C-44AD-9B49-2A63D440C8FE}">
      <dgm:prSet/>
      <dgm:spPr/>
      <dgm:t>
        <a:bodyPr/>
        <a:lstStyle/>
        <a:p>
          <a:endParaRPr lang="en-US"/>
        </a:p>
      </dgm:t>
    </dgm:pt>
    <dgm:pt modelId="{7CF882FA-5A1E-4CEE-90B3-765A6DAA3AC5}">
      <dgm:prSet custT="1"/>
      <dgm:spPr/>
      <dgm:t>
        <a:bodyPr/>
        <a:lstStyle/>
        <a:p>
          <a:r>
            <a:rPr lang="en-US" sz="1800" dirty="0"/>
            <a:t>Will there be changes based on shift in Age Group Pools</a:t>
          </a:r>
        </a:p>
      </dgm:t>
    </dgm:pt>
    <dgm:pt modelId="{9C3C70AB-B36E-4BAE-85B9-A9DF49DF5C6C}" type="parTrans" cxnId="{3541B00B-180A-4072-8879-B70AF30CB315}">
      <dgm:prSet/>
      <dgm:spPr/>
      <dgm:t>
        <a:bodyPr/>
        <a:lstStyle/>
        <a:p>
          <a:endParaRPr lang="en-US"/>
        </a:p>
      </dgm:t>
    </dgm:pt>
    <dgm:pt modelId="{FD32B3C5-67F7-43C8-A741-DE182ECBD94B}" type="sibTrans" cxnId="{3541B00B-180A-4072-8879-B70AF30CB315}">
      <dgm:prSet/>
      <dgm:spPr/>
      <dgm:t>
        <a:bodyPr/>
        <a:lstStyle/>
        <a:p>
          <a:endParaRPr lang="en-US"/>
        </a:p>
      </dgm:t>
    </dgm:pt>
    <dgm:pt modelId="{982301F3-6356-1E4E-AAED-20852A5FB388}">
      <dgm:prSet custT="1"/>
      <dgm:spPr/>
      <dgm:t>
        <a:bodyPr/>
        <a:lstStyle/>
        <a:p>
          <a:r>
            <a:rPr lang="en-US" sz="1800" dirty="0"/>
            <a:t>How many players will move up a year vs how many will remain in the same age group?</a:t>
          </a:r>
        </a:p>
      </dgm:t>
    </dgm:pt>
    <dgm:pt modelId="{01285AFE-6EA0-FB40-9E18-6C6D87D53E01}" type="parTrans" cxnId="{7AB2FF8B-3391-B345-A768-4104B526976D}">
      <dgm:prSet/>
      <dgm:spPr/>
      <dgm:t>
        <a:bodyPr/>
        <a:lstStyle/>
        <a:p>
          <a:endParaRPr lang="en-US"/>
        </a:p>
      </dgm:t>
    </dgm:pt>
    <dgm:pt modelId="{D9E34DFA-F57C-F04C-A8B6-2967A04BA34F}" type="sibTrans" cxnId="{7AB2FF8B-3391-B345-A768-4104B526976D}">
      <dgm:prSet/>
      <dgm:spPr/>
      <dgm:t>
        <a:bodyPr/>
        <a:lstStyle/>
        <a:p>
          <a:endParaRPr lang="en-US"/>
        </a:p>
      </dgm:t>
    </dgm:pt>
    <dgm:pt modelId="{B6CFEB4F-877F-3440-A311-5CC1F7FEEA9D}" type="pres">
      <dgm:prSet presAssocID="{66DC801E-DB87-43D6-81C3-90008328E8D5}" presName="Name0" presStyleCnt="0">
        <dgm:presLayoutVars>
          <dgm:dir/>
          <dgm:animLvl val="lvl"/>
          <dgm:resizeHandles val="exact"/>
        </dgm:presLayoutVars>
      </dgm:prSet>
      <dgm:spPr/>
    </dgm:pt>
    <dgm:pt modelId="{4ACA3C28-744C-4F48-9F0D-BCAA0FF3244A}" type="pres">
      <dgm:prSet presAssocID="{BD076768-0772-4D6A-83BD-A2E1195D4BA0}" presName="linNode" presStyleCnt="0"/>
      <dgm:spPr/>
    </dgm:pt>
    <dgm:pt modelId="{81C128BF-049A-8444-99AF-B2008CDC5C29}" type="pres">
      <dgm:prSet presAssocID="{BD076768-0772-4D6A-83BD-A2E1195D4BA0}" presName="parentText" presStyleLbl="alignNode1" presStyleIdx="0" presStyleCnt="3">
        <dgm:presLayoutVars>
          <dgm:chMax val="1"/>
          <dgm:bulletEnabled/>
        </dgm:presLayoutVars>
      </dgm:prSet>
      <dgm:spPr/>
    </dgm:pt>
    <dgm:pt modelId="{92917669-4B07-BB4B-A76E-C2B2149977E3}" type="pres">
      <dgm:prSet presAssocID="{BD076768-0772-4D6A-83BD-A2E1195D4BA0}" presName="descendantText" presStyleLbl="alignAccFollowNode1" presStyleIdx="0" presStyleCnt="3">
        <dgm:presLayoutVars>
          <dgm:bulletEnabled/>
        </dgm:presLayoutVars>
      </dgm:prSet>
      <dgm:spPr/>
    </dgm:pt>
    <dgm:pt modelId="{A2DA98B7-9E28-034E-BF8C-76759E797FDA}" type="pres">
      <dgm:prSet presAssocID="{61CB1E86-2EF2-48FB-89E5-7DF25AB85B8B}" presName="sp" presStyleCnt="0"/>
      <dgm:spPr/>
    </dgm:pt>
    <dgm:pt modelId="{F9FC6D45-EC0D-0F40-AFCE-0B4C6CFD51B5}" type="pres">
      <dgm:prSet presAssocID="{C3576371-3C76-47E0-BB4E-E896EDEF673F}" presName="linNode" presStyleCnt="0"/>
      <dgm:spPr/>
    </dgm:pt>
    <dgm:pt modelId="{E4F89573-83CB-CF41-A877-9752DE539694}" type="pres">
      <dgm:prSet presAssocID="{C3576371-3C76-47E0-BB4E-E896EDEF673F}" presName="parentText" presStyleLbl="alignNode1" presStyleIdx="1" presStyleCnt="3" custScaleX="116459" custScaleY="135842">
        <dgm:presLayoutVars>
          <dgm:chMax val="1"/>
          <dgm:bulletEnabled/>
        </dgm:presLayoutVars>
      </dgm:prSet>
      <dgm:spPr/>
    </dgm:pt>
    <dgm:pt modelId="{FE4B7CB0-91EF-504F-9380-13B56F7B1963}" type="pres">
      <dgm:prSet presAssocID="{C3576371-3C76-47E0-BB4E-E896EDEF673F}" presName="descendantText" presStyleLbl="alignAccFollowNode1" presStyleIdx="1" presStyleCnt="3" custScaleX="116278" custScaleY="136111" custLinFactNeighborX="1747" custLinFactNeighborY="1505">
        <dgm:presLayoutVars>
          <dgm:bulletEnabled/>
        </dgm:presLayoutVars>
      </dgm:prSet>
      <dgm:spPr/>
    </dgm:pt>
    <dgm:pt modelId="{3F80BD41-D5C0-4043-A94E-373D7873EE21}" type="pres">
      <dgm:prSet presAssocID="{9A9AD506-BB0A-403B-9D55-4D0B5F7A564C}" presName="sp" presStyleCnt="0"/>
      <dgm:spPr/>
    </dgm:pt>
    <dgm:pt modelId="{802B22CE-C884-DF40-8ED9-C75E97FF3204}" type="pres">
      <dgm:prSet presAssocID="{014FF8E3-4E9A-4A30-A68B-D678F53F5B51}" presName="linNode" presStyleCnt="0"/>
      <dgm:spPr/>
    </dgm:pt>
    <dgm:pt modelId="{B61E1E3D-4EA7-5947-9E37-0DD77F36202D}" type="pres">
      <dgm:prSet presAssocID="{014FF8E3-4E9A-4A30-A68B-D678F53F5B51}" presName="parentText" presStyleLbl="alignNode1" presStyleIdx="2" presStyleCnt="3">
        <dgm:presLayoutVars>
          <dgm:chMax val="1"/>
          <dgm:bulletEnabled/>
        </dgm:presLayoutVars>
      </dgm:prSet>
      <dgm:spPr/>
    </dgm:pt>
    <dgm:pt modelId="{7E78F38D-0F65-2046-8868-1299EA6F5766}" type="pres">
      <dgm:prSet presAssocID="{014FF8E3-4E9A-4A30-A68B-D678F53F5B51}" presName="descendantText" presStyleLbl="alignAccFollowNode1" presStyleIdx="2" presStyleCnt="3">
        <dgm:presLayoutVars>
          <dgm:bulletEnabled/>
        </dgm:presLayoutVars>
      </dgm:prSet>
      <dgm:spPr/>
    </dgm:pt>
  </dgm:ptLst>
  <dgm:cxnLst>
    <dgm:cxn modelId="{3541B00B-180A-4072-8879-B70AF30CB315}" srcId="{169957D8-333B-445E-A990-118CDD81CAF7}" destId="{7CF882FA-5A1E-4CEE-90B3-765A6DAA3AC5}" srcOrd="0" destOrd="0" parTransId="{9C3C70AB-B36E-4BAE-85B9-A9DF49DF5C6C}" sibTransId="{FD32B3C5-67F7-43C8-A741-DE182ECBD94B}"/>
    <dgm:cxn modelId="{18D0472E-ECA0-4920-A2EA-98E1A1DCE100}" srcId="{69FA2CF3-3A24-4580-A0F7-934FE795CA50}" destId="{A7BD4C63-15AE-4072-8449-DEA9D7DB2336}" srcOrd="0" destOrd="0" parTransId="{E5882542-CC0E-4B21-80CA-4CE88CECB9E4}" sibTransId="{A6F225AB-388B-4D55-A85D-211D02F59FD8}"/>
    <dgm:cxn modelId="{7363713E-E96C-44AD-9B49-2A63D440C8FE}" srcId="{014FF8E3-4E9A-4A30-A68B-D678F53F5B51}" destId="{169957D8-333B-445E-A990-118CDD81CAF7}" srcOrd="0" destOrd="0" parTransId="{009D4B18-880C-4BF6-8942-D81BD799675D}" sibTransId="{CD086A06-C15A-442F-A410-E49EB6AF6290}"/>
    <dgm:cxn modelId="{8790DF3E-1459-8948-A50F-2D04AD9B77D8}" type="presOf" srcId="{982301F3-6356-1E4E-AAED-20852A5FB388}" destId="{FE4B7CB0-91EF-504F-9380-13B56F7B1963}" srcOrd="0" destOrd="2" presId="urn:microsoft.com/office/officeart/2016/7/layout/VerticalSolidActionList"/>
    <dgm:cxn modelId="{A75DD15E-C3A4-4F40-8AF2-F507B0FC50F7}" srcId="{66DC801E-DB87-43D6-81C3-90008328E8D5}" destId="{BD076768-0772-4D6A-83BD-A2E1195D4BA0}" srcOrd="0" destOrd="0" parTransId="{A776BE43-4534-4097-A6E0-90D2765ABACE}" sibTransId="{61CB1E86-2EF2-48FB-89E5-7DF25AB85B8B}"/>
    <dgm:cxn modelId="{C0978362-2752-4D48-9BC5-97C5242D98C8}" type="presOf" srcId="{A7BD4C63-15AE-4072-8449-DEA9D7DB2336}" destId="{FE4B7CB0-91EF-504F-9380-13B56F7B1963}" srcOrd="0" destOrd="1" presId="urn:microsoft.com/office/officeart/2016/7/layout/VerticalSolidActionList"/>
    <dgm:cxn modelId="{E9E2EB46-1435-1642-9E3A-849C71053BB8}" type="presOf" srcId="{66DC801E-DB87-43D6-81C3-90008328E8D5}" destId="{B6CFEB4F-877F-3440-A311-5CC1F7FEEA9D}" srcOrd="0" destOrd="0" presId="urn:microsoft.com/office/officeart/2016/7/layout/VerticalSolidActionList"/>
    <dgm:cxn modelId="{C3C1DB49-E0E0-48E6-B9AF-02BA5B005138}" srcId="{BD076768-0772-4D6A-83BD-A2E1195D4BA0}" destId="{15BB87CD-E5A1-4C16-83EA-E5793ABA1A0D}" srcOrd="0" destOrd="0" parTransId="{3042475A-8679-4977-A70B-DC411D00BB2C}" sibTransId="{A162CF1F-24F5-4771-9B72-9A8ACC87E3BC}"/>
    <dgm:cxn modelId="{70E78B57-B512-0E44-8663-E0492D82392D}" type="presOf" srcId="{014FF8E3-4E9A-4A30-A68B-D678F53F5B51}" destId="{B61E1E3D-4EA7-5947-9E37-0DD77F36202D}" srcOrd="0" destOrd="0" presId="urn:microsoft.com/office/officeart/2016/7/layout/VerticalSolidActionList"/>
    <dgm:cxn modelId="{0032E678-141E-D24B-83DB-B6AA4FCE6BB5}" type="presOf" srcId="{169957D8-333B-445E-A990-118CDD81CAF7}" destId="{7E78F38D-0F65-2046-8868-1299EA6F5766}" srcOrd="0" destOrd="0" presId="urn:microsoft.com/office/officeart/2016/7/layout/VerticalSolidActionList"/>
    <dgm:cxn modelId="{E6BDEB7C-F3FD-4D1B-9A4E-B0380B8B3B9B}" srcId="{66DC801E-DB87-43D6-81C3-90008328E8D5}" destId="{014FF8E3-4E9A-4A30-A68B-D678F53F5B51}" srcOrd="2" destOrd="0" parTransId="{E3BB6297-1872-43E9-93C1-719A3A3EE661}" sibTransId="{7464824B-988C-4B9B-9F83-A76A5E80881F}"/>
    <dgm:cxn modelId="{7AB2FF8B-3391-B345-A768-4104B526976D}" srcId="{69FA2CF3-3A24-4580-A0F7-934FE795CA50}" destId="{982301F3-6356-1E4E-AAED-20852A5FB388}" srcOrd="1" destOrd="0" parTransId="{01285AFE-6EA0-FB40-9E18-6C6D87D53E01}" sibTransId="{D9E34DFA-F57C-F04C-A8B6-2967A04BA34F}"/>
    <dgm:cxn modelId="{69F44BA0-49B3-46B7-9082-4F8E464C106F}" srcId="{66DC801E-DB87-43D6-81C3-90008328E8D5}" destId="{C3576371-3C76-47E0-BB4E-E896EDEF673F}" srcOrd="1" destOrd="0" parTransId="{8B808789-5A61-4BEC-838A-E3E20374C75E}" sibTransId="{9A9AD506-BB0A-403B-9D55-4D0B5F7A564C}"/>
    <dgm:cxn modelId="{4795D4B0-8D4B-B140-A237-EB10A640AE7E}" type="presOf" srcId="{15BB87CD-E5A1-4C16-83EA-E5793ABA1A0D}" destId="{92917669-4B07-BB4B-A76E-C2B2149977E3}" srcOrd="0" destOrd="0" presId="urn:microsoft.com/office/officeart/2016/7/layout/VerticalSolidActionList"/>
    <dgm:cxn modelId="{26063EB1-4061-D849-9C3A-8D74AFA7ACA5}" type="presOf" srcId="{7CF882FA-5A1E-4CEE-90B3-765A6DAA3AC5}" destId="{7E78F38D-0F65-2046-8868-1299EA6F5766}" srcOrd="0" destOrd="1" presId="urn:microsoft.com/office/officeart/2016/7/layout/VerticalSolidActionList"/>
    <dgm:cxn modelId="{7A9EF5CE-EB83-4B5F-B6DB-D552A5B25C4C}" srcId="{15BB87CD-E5A1-4C16-83EA-E5793ABA1A0D}" destId="{D92E9F4A-3C4D-4EB1-BF4B-B038B92342A4}" srcOrd="0" destOrd="0" parTransId="{CE789CBE-46DF-4BCB-ADD9-805AE4DC36BC}" sibTransId="{89C52E91-8C86-48E4-BD51-47EC107B46C2}"/>
    <dgm:cxn modelId="{0FA820D5-56D3-5848-9CC7-0A2ED0DCA40A}" type="presOf" srcId="{BD076768-0772-4D6A-83BD-A2E1195D4BA0}" destId="{81C128BF-049A-8444-99AF-B2008CDC5C29}" srcOrd="0" destOrd="0" presId="urn:microsoft.com/office/officeart/2016/7/layout/VerticalSolidActionList"/>
    <dgm:cxn modelId="{7A37E2D8-2588-644F-A715-6455C686E1F3}" type="presOf" srcId="{D92E9F4A-3C4D-4EB1-BF4B-B038B92342A4}" destId="{92917669-4B07-BB4B-A76E-C2B2149977E3}" srcOrd="0" destOrd="1" presId="urn:microsoft.com/office/officeart/2016/7/layout/VerticalSolidActionList"/>
    <dgm:cxn modelId="{DD20A5DC-CD18-3F4F-A9F7-8429CD2EACD0}" type="presOf" srcId="{69FA2CF3-3A24-4580-A0F7-934FE795CA50}" destId="{FE4B7CB0-91EF-504F-9380-13B56F7B1963}" srcOrd="0" destOrd="0" presId="urn:microsoft.com/office/officeart/2016/7/layout/VerticalSolidActionList"/>
    <dgm:cxn modelId="{A90AC8E5-B034-714F-89BF-973EA09A4D03}" type="presOf" srcId="{C3576371-3C76-47E0-BB4E-E896EDEF673F}" destId="{E4F89573-83CB-CF41-A877-9752DE539694}" srcOrd="0" destOrd="0" presId="urn:microsoft.com/office/officeart/2016/7/layout/VerticalSolidActionList"/>
    <dgm:cxn modelId="{EACA15EA-58BC-42EE-83B8-E80967FC390C}" srcId="{C3576371-3C76-47E0-BB4E-E896EDEF673F}" destId="{69FA2CF3-3A24-4580-A0F7-934FE795CA50}" srcOrd="0" destOrd="0" parTransId="{BF1A12BF-421C-47A0-8678-D469848B1877}" sibTransId="{E9A2FBB3-AFE2-46D9-87A8-3AC6E863B26B}"/>
    <dgm:cxn modelId="{3DEB1145-1954-A14C-9CF3-63191C7B33D6}" type="presParOf" srcId="{B6CFEB4F-877F-3440-A311-5CC1F7FEEA9D}" destId="{4ACA3C28-744C-4F48-9F0D-BCAA0FF3244A}" srcOrd="0" destOrd="0" presId="urn:microsoft.com/office/officeart/2016/7/layout/VerticalSolidActionList"/>
    <dgm:cxn modelId="{F0C369C0-6F24-3D44-BBFC-F385960DE607}" type="presParOf" srcId="{4ACA3C28-744C-4F48-9F0D-BCAA0FF3244A}" destId="{81C128BF-049A-8444-99AF-B2008CDC5C29}" srcOrd="0" destOrd="0" presId="urn:microsoft.com/office/officeart/2016/7/layout/VerticalSolidActionList"/>
    <dgm:cxn modelId="{D62D5AEA-7729-4947-9038-F1D9FA1AA33D}" type="presParOf" srcId="{4ACA3C28-744C-4F48-9F0D-BCAA0FF3244A}" destId="{92917669-4B07-BB4B-A76E-C2B2149977E3}" srcOrd="1" destOrd="0" presId="urn:microsoft.com/office/officeart/2016/7/layout/VerticalSolidActionList"/>
    <dgm:cxn modelId="{35BA7F17-1A7A-D744-8970-6F9ADFCCF7FA}" type="presParOf" srcId="{B6CFEB4F-877F-3440-A311-5CC1F7FEEA9D}" destId="{A2DA98B7-9E28-034E-BF8C-76759E797FDA}" srcOrd="1" destOrd="0" presId="urn:microsoft.com/office/officeart/2016/7/layout/VerticalSolidActionList"/>
    <dgm:cxn modelId="{2277CC0E-E565-AB46-82E5-257B31919506}" type="presParOf" srcId="{B6CFEB4F-877F-3440-A311-5CC1F7FEEA9D}" destId="{F9FC6D45-EC0D-0F40-AFCE-0B4C6CFD51B5}" srcOrd="2" destOrd="0" presId="urn:microsoft.com/office/officeart/2016/7/layout/VerticalSolidActionList"/>
    <dgm:cxn modelId="{7D137D3C-2BDE-D444-866B-6CE78D8CF86D}" type="presParOf" srcId="{F9FC6D45-EC0D-0F40-AFCE-0B4C6CFD51B5}" destId="{E4F89573-83CB-CF41-A877-9752DE539694}" srcOrd="0" destOrd="0" presId="urn:microsoft.com/office/officeart/2016/7/layout/VerticalSolidActionList"/>
    <dgm:cxn modelId="{B6FA37C9-0F2C-4B45-89D8-13675121E660}" type="presParOf" srcId="{F9FC6D45-EC0D-0F40-AFCE-0B4C6CFD51B5}" destId="{FE4B7CB0-91EF-504F-9380-13B56F7B1963}" srcOrd="1" destOrd="0" presId="urn:microsoft.com/office/officeart/2016/7/layout/VerticalSolidActionList"/>
    <dgm:cxn modelId="{3A3CAACA-E458-AA41-A47E-60682F052370}" type="presParOf" srcId="{B6CFEB4F-877F-3440-A311-5CC1F7FEEA9D}" destId="{3F80BD41-D5C0-4043-A94E-373D7873EE21}" srcOrd="3" destOrd="0" presId="urn:microsoft.com/office/officeart/2016/7/layout/VerticalSolidActionList"/>
    <dgm:cxn modelId="{0F4E55A8-1254-B742-ADD4-B9C9C97E4C0B}" type="presParOf" srcId="{B6CFEB4F-877F-3440-A311-5CC1F7FEEA9D}" destId="{802B22CE-C884-DF40-8ED9-C75E97FF3204}" srcOrd="4" destOrd="0" presId="urn:microsoft.com/office/officeart/2016/7/layout/VerticalSolidActionList"/>
    <dgm:cxn modelId="{B00F9DE0-10E5-3148-85C3-736945BEDD5F}" type="presParOf" srcId="{802B22CE-C884-DF40-8ED9-C75E97FF3204}" destId="{B61E1E3D-4EA7-5947-9E37-0DD77F36202D}" srcOrd="0" destOrd="0" presId="urn:microsoft.com/office/officeart/2016/7/layout/VerticalSolidActionList"/>
    <dgm:cxn modelId="{62DE2B4C-5B4C-AD4A-86CD-DFEA9B374D4F}" type="presParOf" srcId="{802B22CE-C884-DF40-8ED9-C75E97FF3204}" destId="{7E78F38D-0F65-2046-8868-1299EA6F5766}"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9C23D-3D38-4273-A94F-129556EA2FD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E530322D-5B7B-4188-B342-B23ADFCC9969}">
      <dgm:prSet/>
      <dgm:spPr/>
      <dgm:t>
        <a:bodyPr/>
        <a:lstStyle/>
        <a:p>
          <a:r>
            <a:rPr lang="en-US" b="1" dirty="0"/>
            <a:t>Proactive Communication</a:t>
          </a:r>
          <a:endParaRPr lang="en-US" dirty="0"/>
        </a:p>
      </dgm:t>
    </dgm:pt>
    <dgm:pt modelId="{FB1C86D9-0357-47E2-8B56-A3D3E4A3AB12}" type="parTrans" cxnId="{FAC02D86-D053-43AA-9040-4D71BD84B597}">
      <dgm:prSet/>
      <dgm:spPr/>
      <dgm:t>
        <a:bodyPr/>
        <a:lstStyle/>
        <a:p>
          <a:endParaRPr lang="en-US"/>
        </a:p>
      </dgm:t>
    </dgm:pt>
    <dgm:pt modelId="{C6D4485A-84DE-4142-94E7-CCCE8B92885A}" type="sibTrans" cxnId="{FAC02D86-D053-43AA-9040-4D71BD84B597}">
      <dgm:prSet phldrT="1" phldr="0"/>
      <dgm:spPr/>
      <dgm:t>
        <a:bodyPr/>
        <a:lstStyle/>
        <a:p>
          <a:r>
            <a:rPr lang="en-US"/>
            <a:t>1</a:t>
          </a:r>
          <a:endParaRPr lang="en-US" dirty="0"/>
        </a:p>
      </dgm:t>
    </dgm:pt>
    <dgm:pt modelId="{7CC1C032-583F-4763-AEED-9082A535D278}">
      <dgm:prSet/>
      <dgm:spPr/>
      <dgm:t>
        <a:bodyPr/>
        <a:lstStyle/>
        <a:p>
          <a:r>
            <a:rPr lang="en-US" dirty="0"/>
            <a:t>U10: Aug – Dec. players will stay in the same game format for another year</a:t>
          </a:r>
        </a:p>
      </dgm:t>
    </dgm:pt>
    <dgm:pt modelId="{4A96D1A0-244F-49C9-AB8C-2F92FA637D35}" type="parTrans" cxnId="{AB6D7C9D-E4B5-42B2-BDF1-B4A3A8FE28E1}">
      <dgm:prSet/>
      <dgm:spPr/>
      <dgm:t>
        <a:bodyPr/>
        <a:lstStyle/>
        <a:p>
          <a:endParaRPr lang="en-US"/>
        </a:p>
      </dgm:t>
    </dgm:pt>
    <dgm:pt modelId="{016D0718-4DC5-4610-9A84-23532F5EE2BD}" type="sibTrans" cxnId="{AB6D7C9D-E4B5-42B2-BDF1-B4A3A8FE28E1}">
      <dgm:prSet/>
      <dgm:spPr/>
      <dgm:t>
        <a:bodyPr/>
        <a:lstStyle/>
        <a:p>
          <a:endParaRPr lang="en-US"/>
        </a:p>
      </dgm:t>
    </dgm:pt>
    <dgm:pt modelId="{B0D5E826-01B3-4869-862E-878DE73EF548}">
      <dgm:prSet custT="1"/>
      <dgm:spPr/>
      <dgm:t>
        <a:bodyPr/>
        <a:lstStyle/>
        <a:p>
          <a:r>
            <a:rPr lang="en-US" sz="2800" b="1" dirty="0"/>
            <a:t>Pool Training</a:t>
          </a:r>
        </a:p>
      </dgm:t>
    </dgm:pt>
    <dgm:pt modelId="{88D3DBA4-8171-495F-B80D-616779E6A5DF}" type="parTrans" cxnId="{E24426A2-BABA-484A-B2C9-41813DE09D58}">
      <dgm:prSet/>
      <dgm:spPr/>
      <dgm:t>
        <a:bodyPr/>
        <a:lstStyle/>
        <a:p>
          <a:endParaRPr lang="en-US"/>
        </a:p>
      </dgm:t>
    </dgm:pt>
    <dgm:pt modelId="{60460BC7-B1C4-4DE6-AE1A-F117AD603407}" type="sibTrans" cxnId="{E24426A2-BABA-484A-B2C9-41813DE09D58}">
      <dgm:prSet phldrT="2" phldr="0"/>
      <dgm:spPr/>
      <dgm:t>
        <a:bodyPr/>
        <a:lstStyle/>
        <a:p>
          <a:r>
            <a:rPr lang="en-US"/>
            <a:t>2</a:t>
          </a:r>
          <a:endParaRPr lang="en-US" dirty="0"/>
        </a:p>
      </dgm:t>
    </dgm:pt>
    <dgm:pt modelId="{6359CCB1-1CAC-4767-88E2-4D58BBF5C538}">
      <dgm:prSet custT="1"/>
      <dgm:spPr/>
      <dgm:t>
        <a:bodyPr/>
        <a:lstStyle/>
        <a:p>
          <a:r>
            <a:rPr lang="en-US" sz="2800" b="1" dirty="0"/>
            <a:t> Aug-Dec players</a:t>
          </a:r>
        </a:p>
      </dgm:t>
    </dgm:pt>
    <dgm:pt modelId="{D11AEC75-7779-4052-8D7E-69EABA74CD9E}" type="parTrans" cxnId="{58248AFB-D424-4298-BFB6-88EA759E0C72}">
      <dgm:prSet/>
      <dgm:spPr/>
      <dgm:t>
        <a:bodyPr/>
        <a:lstStyle/>
        <a:p>
          <a:endParaRPr lang="en-US"/>
        </a:p>
      </dgm:t>
    </dgm:pt>
    <dgm:pt modelId="{884F606F-E255-49B8-A8EC-8A8839BA80F6}" type="sibTrans" cxnId="{58248AFB-D424-4298-BFB6-88EA759E0C72}">
      <dgm:prSet phldrT="3" phldr="0"/>
      <dgm:spPr/>
      <dgm:t>
        <a:bodyPr/>
        <a:lstStyle/>
        <a:p>
          <a:r>
            <a:rPr lang="en-US"/>
            <a:t>3</a:t>
          </a:r>
          <a:endParaRPr lang="en-US" dirty="0"/>
        </a:p>
      </dgm:t>
    </dgm:pt>
    <dgm:pt modelId="{96591E90-CC9B-9C4A-BF5B-24AC33FFDC9B}">
      <dgm:prSet custT="1"/>
      <dgm:spPr/>
      <dgm:t>
        <a:bodyPr/>
        <a:lstStyle/>
        <a:p>
          <a:r>
            <a:rPr lang="en-US" sz="1800" dirty="0"/>
            <a:t>Currently playing in birth year with older players</a:t>
          </a:r>
        </a:p>
      </dgm:t>
    </dgm:pt>
    <dgm:pt modelId="{A5660633-036B-9846-BBB8-4A8B6CB22B7E}" type="parTrans" cxnId="{2EE9EE3D-A28A-1C4C-B3AF-53BBE7ED4BA6}">
      <dgm:prSet/>
      <dgm:spPr/>
      <dgm:t>
        <a:bodyPr/>
        <a:lstStyle/>
        <a:p>
          <a:endParaRPr lang="en-US"/>
        </a:p>
      </dgm:t>
    </dgm:pt>
    <dgm:pt modelId="{9C92C861-E488-1A40-858A-1F5757353414}" type="sibTrans" cxnId="{2EE9EE3D-A28A-1C4C-B3AF-53BBE7ED4BA6}">
      <dgm:prSet phldrT="4" phldr="0"/>
      <dgm:spPr/>
    </dgm:pt>
    <dgm:pt modelId="{727B009F-6BA8-3342-9B60-775A85AA3C2E}">
      <dgm:prSet/>
      <dgm:spPr/>
      <dgm:t>
        <a:bodyPr/>
        <a:lstStyle/>
        <a:p>
          <a:r>
            <a:rPr lang="en-US" sz="1700" dirty="0"/>
            <a:t>2-3 months prior to tryouts and evaluations</a:t>
          </a:r>
        </a:p>
      </dgm:t>
    </dgm:pt>
    <dgm:pt modelId="{30FBE19B-6CCE-3E43-81E3-03A061D4F252}" type="parTrans" cxnId="{5F65C4FC-9595-E445-8272-E0C90F4DD936}">
      <dgm:prSet/>
      <dgm:spPr/>
      <dgm:t>
        <a:bodyPr/>
        <a:lstStyle/>
        <a:p>
          <a:endParaRPr lang="en-US"/>
        </a:p>
      </dgm:t>
    </dgm:pt>
    <dgm:pt modelId="{BC072413-1E08-A242-928F-16855EA9E646}" type="sibTrans" cxnId="{5F65C4FC-9595-E445-8272-E0C90F4DD936}">
      <dgm:prSet/>
      <dgm:spPr/>
      <dgm:t>
        <a:bodyPr/>
        <a:lstStyle/>
        <a:p>
          <a:endParaRPr lang="en-US"/>
        </a:p>
      </dgm:t>
    </dgm:pt>
    <dgm:pt modelId="{F335C7F6-3493-D64F-B46F-A3D680E669F8}">
      <dgm:prSet/>
      <dgm:spPr/>
      <dgm:t>
        <a:bodyPr/>
        <a:lstStyle/>
        <a:p>
          <a:r>
            <a:rPr lang="en-US" sz="1700" dirty="0"/>
            <a:t>Opportunity to observe players in new age group</a:t>
          </a:r>
        </a:p>
      </dgm:t>
    </dgm:pt>
    <dgm:pt modelId="{4D895109-06F1-904A-B408-31E1F6FC3C82}" type="parTrans" cxnId="{BF9AD0EC-4C62-9346-B185-E9087724968F}">
      <dgm:prSet/>
      <dgm:spPr/>
      <dgm:t>
        <a:bodyPr/>
        <a:lstStyle/>
        <a:p>
          <a:endParaRPr lang="en-US"/>
        </a:p>
      </dgm:t>
    </dgm:pt>
    <dgm:pt modelId="{737676B4-1BC7-8649-AD20-76F2E2702AC9}" type="sibTrans" cxnId="{BF9AD0EC-4C62-9346-B185-E9087724968F}">
      <dgm:prSet/>
      <dgm:spPr/>
      <dgm:t>
        <a:bodyPr/>
        <a:lstStyle/>
        <a:p>
          <a:endParaRPr lang="en-US"/>
        </a:p>
      </dgm:t>
    </dgm:pt>
    <dgm:pt modelId="{EB2E23C3-1AFC-0841-B099-C3B7C751D276}">
      <dgm:prSet/>
      <dgm:spPr/>
      <dgm:t>
        <a:bodyPr/>
        <a:lstStyle/>
        <a:p>
          <a:r>
            <a:rPr lang="en-US" sz="1700" dirty="0"/>
            <a:t>Players familiarize with each other</a:t>
          </a:r>
        </a:p>
      </dgm:t>
    </dgm:pt>
    <dgm:pt modelId="{6C202745-34C7-B045-A08F-52BA6551FDF2}" type="parTrans" cxnId="{625FA57B-C4BF-0744-8945-AD921EF29DD3}">
      <dgm:prSet/>
      <dgm:spPr/>
      <dgm:t>
        <a:bodyPr/>
        <a:lstStyle/>
        <a:p>
          <a:endParaRPr lang="en-US"/>
        </a:p>
      </dgm:t>
    </dgm:pt>
    <dgm:pt modelId="{2178BF4D-E68D-5E41-AB49-0501415667AC}" type="sibTrans" cxnId="{625FA57B-C4BF-0744-8945-AD921EF29DD3}">
      <dgm:prSet/>
      <dgm:spPr/>
      <dgm:t>
        <a:bodyPr/>
        <a:lstStyle/>
        <a:p>
          <a:endParaRPr lang="en-US"/>
        </a:p>
      </dgm:t>
    </dgm:pt>
    <dgm:pt modelId="{1B0BC1A5-79A6-0E46-BF64-121300DE784C}">
      <dgm:prSet custT="1"/>
      <dgm:spPr/>
      <dgm:t>
        <a:bodyPr/>
        <a:lstStyle/>
        <a:p>
          <a:endParaRPr lang="en-US" sz="1800" dirty="0"/>
        </a:p>
        <a:p>
          <a:endParaRPr lang="en-US" sz="1300" dirty="0"/>
        </a:p>
      </dgm:t>
    </dgm:pt>
    <dgm:pt modelId="{73CC14FE-CE13-5841-BC15-56F1D50B8A20}" type="parTrans" cxnId="{FE253CAF-99A5-1A45-8095-7A9A14C4A344}">
      <dgm:prSet/>
      <dgm:spPr/>
      <dgm:t>
        <a:bodyPr/>
        <a:lstStyle/>
        <a:p>
          <a:endParaRPr lang="en-US"/>
        </a:p>
      </dgm:t>
    </dgm:pt>
    <dgm:pt modelId="{ED45507F-F14F-8343-A5D4-892CABD3598C}" type="sibTrans" cxnId="{FE253CAF-99A5-1A45-8095-7A9A14C4A344}">
      <dgm:prSet/>
      <dgm:spPr/>
      <dgm:t>
        <a:bodyPr/>
        <a:lstStyle/>
        <a:p>
          <a:endParaRPr lang="en-US"/>
        </a:p>
      </dgm:t>
    </dgm:pt>
    <dgm:pt modelId="{6AE949B0-32B0-7249-9EE6-93F712811C88}">
      <dgm:prSet custT="1"/>
      <dgm:spPr/>
      <dgm:t>
        <a:bodyPr/>
        <a:lstStyle/>
        <a:p>
          <a:r>
            <a:rPr lang="en-US" sz="1800" dirty="0"/>
            <a:t>May be better to remain in current age for 26/27  - play “with own grade” or based on what’s best for the player’s development	</a:t>
          </a:r>
        </a:p>
      </dgm:t>
    </dgm:pt>
    <dgm:pt modelId="{3849584D-5054-B34C-A5B1-3DA22C74CDA8}" type="parTrans" cxnId="{703393BB-39AE-7F4E-8C63-1F132D80D397}">
      <dgm:prSet/>
      <dgm:spPr/>
      <dgm:t>
        <a:bodyPr/>
        <a:lstStyle/>
        <a:p>
          <a:endParaRPr lang="en-US"/>
        </a:p>
      </dgm:t>
    </dgm:pt>
    <dgm:pt modelId="{13F00A2F-1280-4C44-ABC5-AC65F7AAEC39}" type="sibTrans" cxnId="{703393BB-39AE-7F4E-8C63-1F132D80D397}">
      <dgm:prSet/>
      <dgm:spPr/>
      <dgm:t>
        <a:bodyPr/>
        <a:lstStyle/>
        <a:p>
          <a:endParaRPr lang="en-US"/>
        </a:p>
      </dgm:t>
    </dgm:pt>
    <dgm:pt modelId="{C13F12F6-B2FB-A04E-99A2-1B73DBD04692}" type="pres">
      <dgm:prSet presAssocID="{0E09C23D-3D38-4273-A94F-129556EA2FD1}" presName="Name0" presStyleCnt="0">
        <dgm:presLayoutVars>
          <dgm:animLvl val="lvl"/>
          <dgm:resizeHandles val="exact"/>
        </dgm:presLayoutVars>
      </dgm:prSet>
      <dgm:spPr/>
    </dgm:pt>
    <dgm:pt modelId="{48961C95-2F87-EE4A-ADF8-243B4B4C33CE}" type="pres">
      <dgm:prSet presAssocID="{E530322D-5B7B-4188-B342-B23ADFCC9969}" presName="compositeNode" presStyleCnt="0">
        <dgm:presLayoutVars>
          <dgm:bulletEnabled val="1"/>
        </dgm:presLayoutVars>
      </dgm:prSet>
      <dgm:spPr/>
    </dgm:pt>
    <dgm:pt modelId="{810A1E4A-FEC7-2544-B636-2DAFD5B38C78}" type="pres">
      <dgm:prSet presAssocID="{E530322D-5B7B-4188-B342-B23ADFCC9969}" presName="bgRect" presStyleLbl="bgAccFollowNode1" presStyleIdx="0" presStyleCnt="3"/>
      <dgm:spPr/>
    </dgm:pt>
    <dgm:pt modelId="{CC4D7511-CA7A-AD42-8F96-886B9E72CC1B}" type="pres">
      <dgm:prSet presAssocID="{C6D4485A-84DE-4142-94E7-CCCE8B92885A}" presName="sibTransNodeCircle" presStyleLbl="alignNode1" presStyleIdx="0" presStyleCnt="6">
        <dgm:presLayoutVars>
          <dgm:chMax val="0"/>
          <dgm:bulletEnabled/>
        </dgm:presLayoutVars>
      </dgm:prSet>
      <dgm:spPr/>
    </dgm:pt>
    <dgm:pt modelId="{C8CAAE5A-2E66-D34A-BD0E-AF4217C6C2FE}" type="pres">
      <dgm:prSet presAssocID="{E530322D-5B7B-4188-B342-B23ADFCC9969}" presName="bottomLine" presStyleLbl="alignNode1" presStyleIdx="1" presStyleCnt="6">
        <dgm:presLayoutVars/>
      </dgm:prSet>
      <dgm:spPr/>
    </dgm:pt>
    <dgm:pt modelId="{FA8D0B53-A041-0047-915F-CE384FB542F4}" type="pres">
      <dgm:prSet presAssocID="{E530322D-5B7B-4188-B342-B23ADFCC9969}" presName="nodeText" presStyleLbl="bgAccFollowNode1" presStyleIdx="0" presStyleCnt="3">
        <dgm:presLayoutVars>
          <dgm:bulletEnabled val="1"/>
        </dgm:presLayoutVars>
      </dgm:prSet>
      <dgm:spPr/>
    </dgm:pt>
    <dgm:pt modelId="{A3B86676-97CA-D844-B701-D0196B382D97}" type="pres">
      <dgm:prSet presAssocID="{C6D4485A-84DE-4142-94E7-CCCE8B92885A}" presName="sibTrans" presStyleCnt="0"/>
      <dgm:spPr/>
    </dgm:pt>
    <dgm:pt modelId="{4CD1E17F-05A6-B645-84F3-33FF34764E84}" type="pres">
      <dgm:prSet presAssocID="{B0D5E826-01B3-4869-862E-878DE73EF548}" presName="compositeNode" presStyleCnt="0">
        <dgm:presLayoutVars>
          <dgm:bulletEnabled val="1"/>
        </dgm:presLayoutVars>
      </dgm:prSet>
      <dgm:spPr/>
    </dgm:pt>
    <dgm:pt modelId="{36BF400A-DBBA-0B41-8391-B171065298B6}" type="pres">
      <dgm:prSet presAssocID="{B0D5E826-01B3-4869-862E-878DE73EF548}" presName="bgRect" presStyleLbl="bgAccFollowNode1" presStyleIdx="1" presStyleCnt="3"/>
      <dgm:spPr/>
    </dgm:pt>
    <dgm:pt modelId="{41FA064D-2D90-D140-B468-43E8E0EE7D13}" type="pres">
      <dgm:prSet presAssocID="{60460BC7-B1C4-4DE6-AE1A-F117AD603407}" presName="sibTransNodeCircle" presStyleLbl="alignNode1" presStyleIdx="2" presStyleCnt="6">
        <dgm:presLayoutVars>
          <dgm:chMax val="0"/>
          <dgm:bulletEnabled/>
        </dgm:presLayoutVars>
      </dgm:prSet>
      <dgm:spPr/>
    </dgm:pt>
    <dgm:pt modelId="{BF759454-69F9-0049-9352-2E5AD3694D6E}" type="pres">
      <dgm:prSet presAssocID="{B0D5E826-01B3-4869-862E-878DE73EF548}" presName="bottomLine" presStyleLbl="alignNode1" presStyleIdx="3" presStyleCnt="6">
        <dgm:presLayoutVars/>
      </dgm:prSet>
      <dgm:spPr/>
    </dgm:pt>
    <dgm:pt modelId="{C5C69B52-0D32-704E-907A-1D5A61774178}" type="pres">
      <dgm:prSet presAssocID="{B0D5E826-01B3-4869-862E-878DE73EF548}" presName="nodeText" presStyleLbl="bgAccFollowNode1" presStyleIdx="1" presStyleCnt="3">
        <dgm:presLayoutVars>
          <dgm:bulletEnabled val="1"/>
        </dgm:presLayoutVars>
      </dgm:prSet>
      <dgm:spPr/>
    </dgm:pt>
    <dgm:pt modelId="{3B0475C2-F41B-1C4F-817A-934E8A66E081}" type="pres">
      <dgm:prSet presAssocID="{60460BC7-B1C4-4DE6-AE1A-F117AD603407}" presName="sibTrans" presStyleCnt="0"/>
      <dgm:spPr/>
    </dgm:pt>
    <dgm:pt modelId="{030659EE-7C68-3145-82D4-6CC8C0D23893}" type="pres">
      <dgm:prSet presAssocID="{6359CCB1-1CAC-4767-88E2-4D58BBF5C538}" presName="compositeNode" presStyleCnt="0">
        <dgm:presLayoutVars>
          <dgm:bulletEnabled val="1"/>
        </dgm:presLayoutVars>
      </dgm:prSet>
      <dgm:spPr/>
    </dgm:pt>
    <dgm:pt modelId="{33FB4E25-210C-3541-856F-44958EDCA710}" type="pres">
      <dgm:prSet presAssocID="{6359CCB1-1CAC-4767-88E2-4D58BBF5C538}" presName="bgRect" presStyleLbl="bgAccFollowNode1" presStyleIdx="2" presStyleCnt="3"/>
      <dgm:spPr/>
    </dgm:pt>
    <dgm:pt modelId="{CE815B43-F757-AC42-87A6-AD218FA92668}" type="pres">
      <dgm:prSet presAssocID="{884F606F-E255-49B8-A8EC-8A8839BA80F6}" presName="sibTransNodeCircle" presStyleLbl="alignNode1" presStyleIdx="4" presStyleCnt="6">
        <dgm:presLayoutVars>
          <dgm:chMax val="0"/>
          <dgm:bulletEnabled/>
        </dgm:presLayoutVars>
      </dgm:prSet>
      <dgm:spPr/>
    </dgm:pt>
    <dgm:pt modelId="{99C0772C-9561-5840-AE80-39112C0328E7}" type="pres">
      <dgm:prSet presAssocID="{6359CCB1-1CAC-4767-88E2-4D58BBF5C538}" presName="bottomLine" presStyleLbl="alignNode1" presStyleIdx="5" presStyleCnt="6">
        <dgm:presLayoutVars/>
      </dgm:prSet>
      <dgm:spPr/>
    </dgm:pt>
    <dgm:pt modelId="{A7ED619E-EB44-704A-9914-4C32BCE775C4}" type="pres">
      <dgm:prSet presAssocID="{6359CCB1-1CAC-4767-88E2-4D58BBF5C538}" presName="nodeText" presStyleLbl="bgAccFollowNode1" presStyleIdx="2" presStyleCnt="3">
        <dgm:presLayoutVars>
          <dgm:bulletEnabled val="1"/>
        </dgm:presLayoutVars>
      </dgm:prSet>
      <dgm:spPr/>
    </dgm:pt>
  </dgm:ptLst>
  <dgm:cxnLst>
    <dgm:cxn modelId="{4368D606-47BB-BF4F-98F0-9A11AA076855}" type="presOf" srcId="{6359CCB1-1CAC-4767-88E2-4D58BBF5C538}" destId="{A7ED619E-EB44-704A-9914-4C32BCE775C4}" srcOrd="1" destOrd="0" presId="urn:microsoft.com/office/officeart/2016/7/layout/BasicLinearProcessNumbered"/>
    <dgm:cxn modelId="{E7174715-2857-E145-8FCD-BD7992A8258D}" type="presOf" srcId="{F335C7F6-3493-D64F-B46F-A3D680E669F8}" destId="{C5C69B52-0D32-704E-907A-1D5A61774178}" srcOrd="0" destOrd="2" presId="urn:microsoft.com/office/officeart/2016/7/layout/BasicLinearProcessNumbered"/>
    <dgm:cxn modelId="{A9406533-9820-9440-A298-A49B0F70C5F2}" type="presOf" srcId="{1B0BC1A5-79A6-0E46-BF64-121300DE784C}" destId="{A7ED619E-EB44-704A-9914-4C32BCE775C4}" srcOrd="0" destOrd="3" presId="urn:microsoft.com/office/officeart/2016/7/layout/BasicLinearProcessNumbered"/>
    <dgm:cxn modelId="{9119B637-6EAB-2947-9944-9AA9E3EA690C}" type="presOf" srcId="{B0D5E826-01B3-4869-862E-878DE73EF548}" destId="{36BF400A-DBBA-0B41-8391-B171065298B6}" srcOrd="0" destOrd="0" presId="urn:microsoft.com/office/officeart/2016/7/layout/BasicLinearProcessNumbered"/>
    <dgm:cxn modelId="{2EE9EE3D-A28A-1C4C-B3AF-53BBE7ED4BA6}" srcId="{6359CCB1-1CAC-4767-88E2-4D58BBF5C538}" destId="{96591E90-CC9B-9C4A-BF5B-24AC33FFDC9B}" srcOrd="0" destOrd="0" parTransId="{A5660633-036B-9846-BBB8-4A8B6CB22B7E}" sibTransId="{9C92C861-E488-1A40-858A-1F5757353414}"/>
    <dgm:cxn modelId="{2DF38042-1FBB-0240-BF41-2A62B62418CF}" type="presOf" srcId="{B0D5E826-01B3-4869-862E-878DE73EF548}" destId="{C5C69B52-0D32-704E-907A-1D5A61774178}" srcOrd="1" destOrd="0" presId="urn:microsoft.com/office/officeart/2016/7/layout/BasicLinearProcessNumbered"/>
    <dgm:cxn modelId="{850A3F67-FB54-884E-AD6B-05319C00FF40}" type="presOf" srcId="{6AE949B0-32B0-7249-9EE6-93F712811C88}" destId="{A7ED619E-EB44-704A-9914-4C32BCE775C4}" srcOrd="0" destOrd="2" presId="urn:microsoft.com/office/officeart/2016/7/layout/BasicLinearProcessNumbered"/>
    <dgm:cxn modelId="{7FA8854F-3FE5-DD47-80E8-46E1670D4C84}" type="presOf" srcId="{EB2E23C3-1AFC-0841-B099-C3B7C751D276}" destId="{C5C69B52-0D32-704E-907A-1D5A61774178}" srcOrd="0" destOrd="3" presId="urn:microsoft.com/office/officeart/2016/7/layout/BasicLinearProcessNumbered"/>
    <dgm:cxn modelId="{1CE09271-80D5-5646-86FA-CACBF451B8F5}" type="presOf" srcId="{884F606F-E255-49B8-A8EC-8A8839BA80F6}" destId="{CE815B43-F757-AC42-87A6-AD218FA92668}" srcOrd="0" destOrd="0" presId="urn:microsoft.com/office/officeart/2016/7/layout/BasicLinearProcessNumbered"/>
    <dgm:cxn modelId="{625FA57B-C4BF-0744-8945-AD921EF29DD3}" srcId="{B0D5E826-01B3-4869-862E-878DE73EF548}" destId="{EB2E23C3-1AFC-0841-B099-C3B7C751D276}" srcOrd="2" destOrd="0" parTransId="{6C202745-34C7-B045-A08F-52BA6551FDF2}" sibTransId="{2178BF4D-E68D-5E41-AB49-0501415667AC}"/>
    <dgm:cxn modelId="{FAC02D86-D053-43AA-9040-4D71BD84B597}" srcId="{0E09C23D-3D38-4273-A94F-129556EA2FD1}" destId="{E530322D-5B7B-4188-B342-B23ADFCC9969}" srcOrd="0" destOrd="0" parTransId="{FB1C86D9-0357-47E2-8B56-A3D3E4A3AB12}" sibTransId="{C6D4485A-84DE-4142-94E7-CCCE8B92885A}"/>
    <dgm:cxn modelId="{3499588D-43F5-1A46-AA9D-3C1090964F56}" type="presOf" srcId="{96591E90-CC9B-9C4A-BF5B-24AC33FFDC9B}" destId="{A7ED619E-EB44-704A-9914-4C32BCE775C4}" srcOrd="0" destOrd="1" presId="urn:microsoft.com/office/officeart/2016/7/layout/BasicLinearProcessNumbered"/>
    <dgm:cxn modelId="{AA5D989C-5FC3-4B43-BAD3-E364AEED6E62}" type="presOf" srcId="{0E09C23D-3D38-4273-A94F-129556EA2FD1}" destId="{C13F12F6-B2FB-A04E-99A2-1B73DBD04692}" srcOrd="0" destOrd="0" presId="urn:microsoft.com/office/officeart/2016/7/layout/BasicLinearProcessNumbered"/>
    <dgm:cxn modelId="{AB6D7C9D-E4B5-42B2-BDF1-B4A3A8FE28E1}" srcId="{E530322D-5B7B-4188-B342-B23ADFCC9969}" destId="{7CC1C032-583F-4763-AEED-9082A535D278}" srcOrd="0" destOrd="0" parTransId="{4A96D1A0-244F-49C9-AB8C-2F92FA637D35}" sibTransId="{016D0718-4DC5-4610-9A84-23532F5EE2BD}"/>
    <dgm:cxn modelId="{824F8AA0-70F5-3E42-BCB1-A732824C0293}" type="presOf" srcId="{C6D4485A-84DE-4142-94E7-CCCE8B92885A}" destId="{CC4D7511-CA7A-AD42-8F96-886B9E72CC1B}" srcOrd="0" destOrd="0" presId="urn:microsoft.com/office/officeart/2016/7/layout/BasicLinearProcessNumbered"/>
    <dgm:cxn modelId="{72A3C5A1-FBBC-8C4F-BD40-EE57251BFE24}" type="presOf" srcId="{E530322D-5B7B-4188-B342-B23ADFCC9969}" destId="{FA8D0B53-A041-0047-915F-CE384FB542F4}" srcOrd="1" destOrd="0" presId="urn:microsoft.com/office/officeart/2016/7/layout/BasicLinearProcessNumbered"/>
    <dgm:cxn modelId="{E24426A2-BABA-484A-B2C9-41813DE09D58}" srcId="{0E09C23D-3D38-4273-A94F-129556EA2FD1}" destId="{B0D5E826-01B3-4869-862E-878DE73EF548}" srcOrd="1" destOrd="0" parTransId="{88D3DBA4-8171-495F-B80D-616779E6A5DF}" sibTransId="{60460BC7-B1C4-4DE6-AE1A-F117AD603407}"/>
    <dgm:cxn modelId="{FE253CAF-99A5-1A45-8095-7A9A14C4A344}" srcId="{6359CCB1-1CAC-4767-88E2-4D58BBF5C538}" destId="{1B0BC1A5-79A6-0E46-BF64-121300DE784C}" srcOrd="2" destOrd="0" parTransId="{73CC14FE-CE13-5841-BC15-56F1D50B8A20}" sibTransId="{ED45507F-F14F-8343-A5D4-892CABD3598C}"/>
    <dgm:cxn modelId="{E8BB07B9-033D-5546-8878-ECBC17285288}" type="presOf" srcId="{727B009F-6BA8-3342-9B60-775A85AA3C2E}" destId="{C5C69B52-0D32-704E-907A-1D5A61774178}" srcOrd="0" destOrd="1" presId="urn:microsoft.com/office/officeart/2016/7/layout/BasicLinearProcessNumbered"/>
    <dgm:cxn modelId="{703393BB-39AE-7F4E-8C63-1F132D80D397}" srcId="{6359CCB1-1CAC-4767-88E2-4D58BBF5C538}" destId="{6AE949B0-32B0-7249-9EE6-93F712811C88}" srcOrd="1" destOrd="0" parTransId="{3849584D-5054-B34C-A5B1-3DA22C74CDA8}" sibTransId="{13F00A2F-1280-4C44-ABC5-AC65F7AAEC39}"/>
    <dgm:cxn modelId="{DFEE5ED6-9882-E14A-827E-F7761EDAADE2}" type="presOf" srcId="{7CC1C032-583F-4763-AEED-9082A535D278}" destId="{FA8D0B53-A041-0047-915F-CE384FB542F4}" srcOrd="0" destOrd="1" presId="urn:microsoft.com/office/officeart/2016/7/layout/BasicLinearProcessNumbered"/>
    <dgm:cxn modelId="{8923F6DB-C470-E049-B017-14A01CDB7DFC}" type="presOf" srcId="{60460BC7-B1C4-4DE6-AE1A-F117AD603407}" destId="{41FA064D-2D90-D140-B468-43E8E0EE7D13}" srcOrd="0" destOrd="0" presId="urn:microsoft.com/office/officeart/2016/7/layout/BasicLinearProcessNumbered"/>
    <dgm:cxn modelId="{2A42CBE5-723D-5B46-8FBB-3AF9FC5B6CBF}" type="presOf" srcId="{6359CCB1-1CAC-4767-88E2-4D58BBF5C538}" destId="{33FB4E25-210C-3541-856F-44958EDCA710}" srcOrd="0" destOrd="0" presId="urn:microsoft.com/office/officeart/2016/7/layout/BasicLinearProcessNumbered"/>
    <dgm:cxn modelId="{BF9AD0EC-4C62-9346-B185-E9087724968F}" srcId="{B0D5E826-01B3-4869-862E-878DE73EF548}" destId="{F335C7F6-3493-D64F-B46F-A3D680E669F8}" srcOrd="1" destOrd="0" parTransId="{4D895109-06F1-904A-B408-31E1F6FC3C82}" sibTransId="{737676B4-1BC7-8649-AD20-76F2E2702AC9}"/>
    <dgm:cxn modelId="{8314ECF4-3122-5B40-AD50-2D7ECA6D6A97}" type="presOf" srcId="{E530322D-5B7B-4188-B342-B23ADFCC9969}" destId="{810A1E4A-FEC7-2544-B636-2DAFD5B38C78}" srcOrd="0" destOrd="0" presId="urn:microsoft.com/office/officeart/2016/7/layout/BasicLinearProcessNumbered"/>
    <dgm:cxn modelId="{58248AFB-D424-4298-BFB6-88EA759E0C72}" srcId="{0E09C23D-3D38-4273-A94F-129556EA2FD1}" destId="{6359CCB1-1CAC-4767-88E2-4D58BBF5C538}" srcOrd="2" destOrd="0" parTransId="{D11AEC75-7779-4052-8D7E-69EABA74CD9E}" sibTransId="{884F606F-E255-49B8-A8EC-8A8839BA80F6}"/>
    <dgm:cxn modelId="{5F65C4FC-9595-E445-8272-E0C90F4DD936}" srcId="{B0D5E826-01B3-4869-862E-878DE73EF548}" destId="{727B009F-6BA8-3342-9B60-775A85AA3C2E}" srcOrd="0" destOrd="0" parTransId="{30FBE19B-6CCE-3E43-81E3-03A061D4F252}" sibTransId="{BC072413-1E08-A242-928F-16855EA9E646}"/>
    <dgm:cxn modelId="{F5F53E4D-014B-D249-A4AE-D5CB854BED6B}" type="presParOf" srcId="{C13F12F6-B2FB-A04E-99A2-1B73DBD04692}" destId="{48961C95-2F87-EE4A-ADF8-243B4B4C33CE}" srcOrd="0" destOrd="0" presId="urn:microsoft.com/office/officeart/2016/7/layout/BasicLinearProcessNumbered"/>
    <dgm:cxn modelId="{694ACB71-DB91-D248-A5BD-A59EB7E1A19A}" type="presParOf" srcId="{48961C95-2F87-EE4A-ADF8-243B4B4C33CE}" destId="{810A1E4A-FEC7-2544-B636-2DAFD5B38C78}" srcOrd="0" destOrd="0" presId="urn:microsoft.com/office/officeart/2016/7/layout/BasicLinearProcessNumbered"/>
    <dgm:cxn modelId="{79836B20-B8E4-4D4B-9817-1195A0F5C02B}" type="presParOf" srcId="{48961C95-2F87-EE4A-ADF8-243B4B4C33CE}" destId="{CC4D7511-CA7A-AD42-8F96-886B9E72CC1B}" srcOrd="1" destOrd="0" presId="urn:microsoft.com/office/officeart/2016/7/layout/BasicLinearProcessNumbered"/>
    <dgm:cxn modelId="{21CCCE39-57BE-0343-95EA-1A85EF215041}" type="presParOf" srcId="{48961C95-2F87-EE4A-ADF8-243B4B4C33CE}" destId="{C8CAAE5A-2E66-D34A-BD0E-AF4217C6C2FE}" srcOrd="2" destOrd="0" presId="urn:microsoft.com/office/officeart/2016/7/layout/BasicLinearProcessNumbered"/>
    <dgm:cxn modelId="{77A09A88-6B7B-D848-83D4-1A31D209F2B0}" type="presParOf" srcId="{48961C95-2F87-EE4A-ADF8-243B4B4C33CE}" destId="{FA8D0B53-A041-0047-915F-CE384FB542F4}" srcOrd="3" destOrd="0" presId="urn:microsoft.com/office/officeart/2016/7/layout/BasicLinearProcessNumbered"/>
    <dgm:cxn modelId="{44C98EF2-57A1-764E-94D2-88A44B689DBF}" type="presParOf" srcId="{C13F12F6-B2FB-A04E-99A2-1B73DBD04692}" destId="{A3B86676-97CA-D844-B701-D0196B382D97}" srcOrd="1" destOrd="0" presId="urn:microsoft.com/office/officeart/2016/7/layout/BasicLinearProcessNumbered"/>
    <dgm:cxn modelId="{987573F2-ADD6-B34F-97EA-4C1D94E28E07}" type="presParOf" srcId="{C13F12F6-B2FB-A04E-99A2-1B73DBD04692}" destId="{4CD1E17F-05A6-B645-84F3-33FF34764E84}" srcOrd="2" destOrd="0" presId="urn:microsoft.com/office/officeart/2016/7/layout/BasicLinearProcessNumbered"/>
    <dgm:cxn modelId="{DD35799D-A821-3849-84FA-B02FD73DB894}" type="presParOf" srcId="{4CD1E17F-05A6-B645-84F3-33FF34764E84}" destId="{36BF400A-DBBA-0B41-8391-B171065298B6}" srcOrd="0" destOrd="0" presId="urn:microsoft.com/office/officeart/2016/7/layout/BasicLinearProcessNumbered"/>
    <dgm:cxn modelId="{2C8AF935-0F20-A44F-A83B-C115246DC512}" type="presParOf" srcId="{4CD1E17F-05A6-B645-84F3-33FF34764E84}" destId="{41FA064D-2D90-D140-B468-43E8E0EE7D13}" srcOrd="1" destOrd="0" presId="urn:microsoft.com/office/officeart/2016/7/layout/BasicLinearProcessNumbered"/>
    <dgm:cxn modelId="{957E8EE6-162F-6643-A9D3-3809CAFAB4FD}" type="presParOf" srcId="{4CD1E17F-05A6-B645-84F3-33FF34764E84}" destId="{BF759454-69F9-0049-9352-2E5AD3694D6E}" srcOrd="2" destOrd="0" presId="urn:microsoft.com/office/officeart/2016/7/layout/BasicLinearProcessNumbered"/>
    <dgm:cxn modelId="{85977D65-5FA1-A14F-8190-F222A5E32137}" type="presParOf" srcId="{4CD1E17F-05A6-B645-84F3-33FF34764E84}" destId="{C5C69B52-0D32-704E-907A-1D5A61774178}" srcOrd="3" destOrd="0" presId="urn:microsoft.com/office/officeart/2016/7/layout/BasicLinearProcessNumbered"/>
    <dgm:cxn modelId="{29465087-FBB4-CA49-9185-7383677C26F5}" type="presParOf" srcId="{C13F12F6-B2FB-A04E-99A2-1B73DBD04692}" destId="{3B0475C2-F41B-1C4F-817A-934E8A66E081}" srcOrd="3" destOrd="0" presId="urn:microsoft.com/office/officeart/2016/7/layout/BasicLinearProcessNumbered"/>
    <dgm:cxn modelId="{742BA6E2-50FB-2D48-BD3A-F1D22C911231}" type="presParOf" srcId="{C13F12F6-B2FB-A04E-99A2-1B73DBD04692}" destId="{030659EE-7C68-3145-82D4-6CC8C0D23893}" srcOrd="4" destOrd="0" presId="urn:microsoft.com/office/officeart/2016/7/layout/BasicLinearProcessNumbered"/>
    <dgm:cxn modelId="{49AB0406-2811-8048-B1A8-210A8B395716}" type="presParOf" srcId="{030659EE-7C68-3145-82D4-6CC8C0D23893}" destId="{33FB4E25-210C-3541-856F-44958EDCA710}" srcOrd="0" destOrd="0" presId="urn:microsoft.com/office/officeart/2016/7/layout/BasicLinearProcessNumbered"/>
    <dgm:cxn modelId="{F6F1DD30-49BF-8746-BBC7-E51AB67B4F1F}" type="presParOf" srcId="{030659EE-7C68-3145-82D4-6CC8C0D23893}" destId="{CE815B43-F757-AC42-87A6-AD218FA92668}" srcOrd="1" destOrd="0" presId="urn:microsoft.com/office/officeart/2016/7/layout/BasicLinearProcessNumbered"/>
    <dgm:cxn modelId="{86C9B18C-2ED1-2147-A88A-B502DCDD7F82}" type="presParOf" srcId="{030659EE-7C68-3145-82D4-6CC8C0D23893}" destId="{99C0772C-9561-5840-AE80-39112C0328E7}" srcOrd="2" destOrd="0" presId="urn:microsoft.com/office/officeart/2016/7/layout/BasicLinearProcessNumbered"/>
    <dgm:cxn modelId="{9BA962E4-0AA7-9945-A083-8237D99D1EF8}" type="presParOf" srcId="{030659EE-7C68-3145-82D4-6CC8C0D23893}" destId="{A7ED619E-EB44-704A-9914-4C32BCE775C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17669-4B07-BB4B-A76E-C2B2149977E3}">
      <dsp:nvSpPr>
        <dsp:cNvPr id="0" name=""/>
        <dsp:cNvSpPr/>
      </dsp:nvSpPr>
      <dsp:spPr>
        <a:xfrm>
          <a:off x="2148840" y="1096"/>
          <a:ext cx="8595360" cy="11649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774" tIns="295892" rIns="166774" bIns="295892" numCol="1" spcCol="1270" anchor="t" anchorCtr="0">
          <a:noAutofit/>
        </a:bodyPr>
        <a:lstStyle/>
        <a:p>
          <a:pPr marL="0" lvl="0" indent="0" algn="l" defTabSz="1244600">
            <a:lnSpc>
              <a:spcPct val="90000"/>
            </a:lnSpc>
            <a:spcBef>
              <a:spcPct val="0"/>
            </a:spcBef>
            <a:spcAft>
              <a:spcPct val="35000"/>
            </a:spcAft>
            <a:buNone/>
          </a:pPr>
          <a:r>
            <a:rPr lang="en-US" sz="2800" b="1" kern="1200" dirty="0"/>
            <a:t>Club’s Proactive Review Process</a:t>
          </a:r>
        </a:p>
        <a:p>
          <a:pPr marL="171450" lvl="1" indent="-171450" algn="l" defTabSz="711200">
            <a:lnSpc>
              <a:spcPct val="90000"/>
            </a:lnSpc>
            <a:spcBef>
              <a:spcPct val="0"/>
            </a:spcBef>
            <a:spcAft>
              <a:spcPct val="15000"/>
            </a:spcAft>
            <a:buChar char="•"/>
          </a:pPr>
          <a:r>
            <a:rPr lang="en-US" sz="1600" kern="1200" dirty="0"/>
            <a:t>U15-U19 Girls’ tryouts in February</a:t>
          </a:r>
        </a:p>
      </dsp:txBody>
      <dsp:txXfrm>
        <a:off x="2148840" y="1096"/>
        <a:ext cx="8595360" cy="1164929"/>
      </dsp:txXfrm>
    </dsp:sp>
    <dsp:sp modelId="{81C128BF-049A-8444-99AF-B2008CDC5C29}">
      <dsp:nvSpPr>
        <dsp:cNvPr id="0" name=""/>
        <dsp:cNvSpPr/>
      </dsp:nvSpPr>
      <dsp:spPr>
        <a:xfrm>
          <a:off x="0" y="1096"/>
          <a:ext cx="2148840" cy="11649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09" tIns="115069" rIns="113709" bIns="115069" numCol="1" spcCol="1270" anchor="ctr" anchorCtr="0">
          <a:noAutofit/>
        </a:bodyPr>
        <a:lstStyle/>
        <a:p>
          <a:pPr marL="0" lvl="0" indent="0" algn="ctr" defTabSz="1244600">
            <a:lnSpc>
              <a:spcPct val="90000"/>
            </a:lnSpc>
            <a:spcBef>
              <a:spcPct val="0"/>
            </a:spcBef>
            <a:spcAft>
              <a:spcPct val="35000"/>
            </a:spcAft>
            <a:buNone/>
          </a:pPr>
          <a:r>
            <a:rPr lang="en-US" sz="2800" kern="1200" dirty="0"/>
            <a:t>Club</a:t>
          </a:r>
        </a:p>
      </dsp:txBody>
      <dsp:txXfrm>
        <a:off x="0" y="1096"/>
        <a:ext cx="2148840" cy="1164929"/>
      </dsp:txXfrm>
    </dsp:sp>
    <dsp:sp modelId="{FE4B7CB0-91EF-504F-9380-13B56F7B1963}">
      <dsp:nvSpPr>
        <dsp:cNvPr id="0" name=""/>
        <dsp:cNvSpPr/>
      </dsp:nvSpPr>
      <dsp:spPr>
        <a:xfrm>
          <a:off x="2155165" y="1253454"/>
          <a:ext cx="8589034" cy="158559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321" tIns="295892" rIns="143321" bIns="295892" numCol="1" spcCol="1270" anchor="t" anchorCtr="0">
          <a:noAutofit/>
        </a:bodyPr>
        <a:lstStyle/>
        <a:p>
          <a:pPr marL="0" lvl="0" indent="0" algn="l" defTabSz="1244600">
            <a:lnSpc>
              <a:spcPct val="90000"/>
            </a:lnSpc>
            <a:spcBef>
              <a:spcPct val="0"/>
            </a:spcBef>
            <a:spcAft>
              <a:spcPct val="35000"/>
            </a:spcAft>
            <a:buNone/>
          </a:pPr>
          <a:r>
            <a:rPr lang="en-US" sz="2800" b="1" kern="1200" dirty="0"/>
            <a:t>Review Age Group &amp; Team Profile</a:t>
          </a:r>
        </a:p>
        <a:p>
          <a:pPr marL="171450" lvl="1" indent="-171450" algn="l" defTabSz="800100">
            <a:lnSpc>
              <a:spcPct val="90000"/>
            </a:lnSpc>
            <a:spcBef>
              <a:spcPct val="0"/>
            </a:spcBef>
            <a:spcAft>
              <a:spcPct val="15000"/>
            </a:spcAft>
            <a:buChar char="•"/>
          </a:pPr>
          <a:r>
            <a:rPr lang="en-US" sz="1800" kern="1200" dirty="0"/>
            <a:t>How will seasonal year affect player eligibility for same team in 26/27?</a:t>
          </a:r>
        </a:p>
        <a:p>
          <a:pPr marL="171450" lvl="1" indent="-171450" algn="l" defTabSz="800100">
            <a:lnSpc>
              <a:spcPct val="90000"/>
            </a:lnSpc>
            <a:spcBef>
              <a:spcPct val="0"/>
            </a:spcBef>
            <a:spcAft>
              <a:spcPct val="15000"/>
            </a:spcAft>
            <a:buChar char="•"/>
          </a:pPr>
          <a:r>
            <a:rPr lang="en-US" sz="1800" kern="1200" dirty="0"/>
            <a:t>How many players will move up a year vs how many will remain in the same age group?</a:t>
          </a:r>
        </a:p>
      </dsp:txBody>
      <dsp:txXfrm>
        <a:off x="2155165" y="1253454"/>
        <a:ext cx="8589034" cy="1585597"/>
      </dsp:txXfrm>
    </dsp:sp>
    <dsp:sp modelId="{E4F89573-83CB-CF41-A877-9752DE539694}">
      <dsp:nvSpPr>
        <dsp:cNvPr id="0" name=""/>
        <dsp:cNvSpPr/>
      </dsp:nvSpPr>
      <dsp:spPr>
        <a:xfrm>
          <a:off x="0" y="1237489"/>
          <a:ext cx="2150601" cy="158246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719" tIns="115069" rIns="97719" bIns="115069" numCol="1" spcCol="1270" anchor="ctr" anchorCtr="0">
          <a:noAutofit/>
        </a:bodyPr>
        <a:lstStyle/>
        <a:p>
          <a:pPr marL="0" lvl="0" indent="0" algn="ctr" defTabSz="1244600">
            <a:lnSpc>
              <a:spcPct val="90000"/>
            </a:lnSpc>
            <a:spcBef>
              <a:spcPct val="0"/>
            </a:spcBef>
            <a:spcAft>
              <a:spcPct val="35000"/>
            </a:spcAft>
            <a:buNone/>
          </a:pPr>
          <a:r>
            <a:rPr lang="en-US" sz="2800" kern="1200" dirty="0"/>
            <a:t>Review</a:t>
          </a:r>
        </a:p>
      </dsp:txBody>
      <dsp:txXfrm>
        <a:off x="0" y="1237489"/>
        <a:ext cx="2150601" cy="1582463"/>
      </dsp:txXfrm>
    </dsp:sp>
    <dsp:sp modelId="{7E78F38D-0F65-2046-8868-1299EA6F5766}">
      <dsp:nvSpPr>
        <dsp:cNvPr id="0" name=""/>
        <dsp:cNvSpPr/>
      </dsp:nvSpPr>
      <dsp:spPr>
        <a:xfrm>
          <a:off x="2148840" y="2891415"/>
          <a:ext cx="8595360" cy="116492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6774" tIns="295892" rIns="166774" bIns="295892" numCol="1" spcCol="1270" anchor="t" anchorCtr="0">
          <a:noAutofit/>
        </a:bodyPr>
        <a:lstStyle/>
        <a:p>
          <a:pPr marL="0" lvl="0" indent="0" algn="l" defTabSz="1244600">
            <a:lnSpc>
              <a:spcPct val="90000"/>
            </a:lnSpc>
            <a:spcBef>
              <a:spcPct val="0"/>
            </a:spcBef>
            <a:spcAft>
              <a:spcPct val="35000"/>
            </a:spcAft>
            <a:buNone/>
          </a:pPr>
          <a:r>
            <a:rPr lang="en-US" sz="2800" b="1" kern="1200" dirty="0"/>
            <a:t>Assess any changes to NCYSA League ITPs</a:t>
          </a:r>
        </a:p>
        <a:p>
          <a:pPr marL="171450" lvl="1" indent="-171450" algn="l" defTabSz="800100">
            <a:lnSpc>
              <a:spcPct val="90000"/>
            </a:lnSpc>
            <a:spcBef>
              <a:spcPct val="0"/>
            </a:spcBef>
            <a:spcAft>
              <a:spcPct val="15000"/>
            </a:spcAft>
            <a:buChar char="•"/>
          </a:pPr>
          <a:r>
            <a:rPr lang="en-US" sz="1800" kern="1200" dirty="0"/>
            <a:t>Will there be changes based on shift in Age Group Pools</a:t>
          </a:r>
        </a:p>
      </dsp:txBody>
      <dsp:txXfrm>
        <a:off x="2148840" y="2891415"/>
        <a:ext cx="8595360" cy="1164929"/>
      </dsp:txXfrm>
    </dsp:sp>
    <dsp:sp modelId="{B61E1E3D-4EA7-5947-9E37-0DD77F36202D}">
      <dsp:nvSpPr>
        <dsp:cNvPr id="0" name=""/>
        <dsp:cNvSpPr/>
      </dsp:nvSpPr>
      <dsp:spPr>
        <a:xfrm>
          <a:off x="0" y="2891415"/>
          <a:ext cx="2148840" cy="116492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09" tIns="115069" rIns="113709" bIns="115069" numCol="1" spcCol="1270" anchor="ctr" anchorCtr="0">
          <a:noAutofit/>
        </a:bodyPr>
        <a:lstStyle/>
        <a:p>
          <a:pPr marL="0" lvl="0" indent="0" algn="ctr" defTabSz="1244600">
            <a:lnSpc>
              <a:spcPct val="90000"/>
            </a:lnSpc>
            <a:spcBef>
              <a:spcPct val="0"/>
            </a:spcBef>
            <a:spcAft>
              <a:spcPct val="35000"/>
            </a:spcAft>
            <a:buNone/>
          </a:pPr>
          <a:r>
            <a:rPr lang="en-US" sz="2800" kern="1200" dirty="0"/>
            <a:t>Assess</a:t>
          </a:r>
        </a:p>
      </dsp:txBody>
      <dsp:txXfrm>
        <a:off x="0" y="2891415"/>
        <a:ext cx="2148840" cy="1164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A1E4A-FEC7-2544-B636-2DAFD5B38C78}">
      <dsp:nvSpPr>
        <dsp:cNvPr id="0" name=""/>
        <dsp:cNvSpPr/>
      </dsp:nvSpPr>
      <dsp:spPr>
        <a:xfrm>
          <a:off x="0" y="0"/>
          <a:ext cx="3577248" cy="442116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896" tIns="330200" rIns="278896" bIns="330200" numCol="1" spcCol="1270" anchor="t" anchorCtr="0">
          <a:noAutofit/>
        </a:bodyPr>
        <a:lstStyle/>
        <a:p>
          <a:pPr marL="0" lvl="0" indent="0" algn="l" defTabSz="1155700">
            <a:lnSpc>
              <a:spcPct val="90000"/>
            </a:lnSpc>
            <a:spcBef>
              <a:spcPct val="0"/>
            </a:spcBef>
            <a:spcAft>
              <a:spcPct val="35000"/>
            </a:spcAft>
            <a:buNone/>
          </a:pPr>
          <a:r>
            <a:rPr lang="en-US" sz="2600" b="1" kern="1200" dirty="0"/>
            <a:t>Proactive Communication</a:t>
          </a:r>
          <a:endParaRPr lang="en-US" sz="2600" kern="1200" dirty="0"/>
        </a:p>
        <a:p>
          <a:pPr marL="228600" lvl="1" indent="-228600" algn="l" defTabSz="889000">
            <a:lnSpc>
              <a:spcPct val="90000"/>
            </a:lnSpc>
            <a:spcBef>
              <a:spcPct val="0"/>
            </a:spcBef>
            <a:spcAft>
              <a:spcPct val="15000"/>
            </a:spcAft>
            <a:buChar char="•"/>
          </a:pPr>
          <a:r>
            <a:rPr lang="en-US" sz="2000" kern="1200" dirty="0"/>
            <a:t>U10: Aug – Dec. players will stay in the same game format for another year</a:t>
          </a:r>
        </a:p>
      </dsp:txBody>
      <dsp:txXfrm>
        <a:off x="0" y="1680043"/>
        <a:ext cx="3577248" cy="2652700"/>
      </dsp:txXfrm>
    </dsp:sp>
    <dsp:sp modelId="{CC4D7511-CA7A-AD42-8F96-886B9E72CC1B}">
      <dsp:nvSpPr>
        <dsp:cNvPr id="0" name=""/>
        <dsp:cNvSpPr/>
      </dsp:nvSpPr>
      <dsp:spPr>
        <a:xfrm>
          <a:off x="1125449" y="442116"/>
          <a:ext cx="1326350" cy="132635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407" tIns="12700" rIns="10340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319688" y="636355"/>
        <a:ext cx="937872" cy="937872"/>
      </dsp:txXfrm>
    </dsp:sp>
    <dsp:sp modelId="{C8CAAE5A-2E66-D34A-BD0E-AF4217C6C2FE}">
      <dsp:nvSpPr>
        <dsp:cNvPr id="0" name=""/>
        <dsp:cNvSpPr/>
      </dsp:nvSpPr>
      <dsp:spPr>
        <a:xfrm>
          <a:off x="0" y="4421095"/>
          <a:ext cx="3577248"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F400A-DBBA-0B41-8391-B171065298B6}">
      <dsp:nvSpPr>
        <dsp:cNvPr id="0" name=""/>
        <dsp:cNvSpPr/>
      </dsp:nvSpPr>
      <dsp:spPr>
        <a:xfrm>
          <a:off x="3934973" y="0"/>
          <a:ext cx="3577248" cy="442116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896" tIns="330200" rIns="278896" bIns="330200" numCol="1" spcCol="1270" anchor="t" anchorCtr="0">
          <a:noAutofit/>
        </a:bodyPr>
        <a:lstStyle/>
        <a:p>
          <a:pPr marL="0" lvl="0" indent="0" algn="l" defTabSz="1244600">
            <a:lnSpc>
              <a:spcPct val="90000"/>
            </a:lnSpc>
            <a:spcBef>
              <a:spcPct val="0"/>
            </a:spcBef>
            <a:spcAft>
              <a:spcPct val="35000"/>
            </a:spcAft>
            <a:buNone/>
          </a:pPr>
          <a:r>
            <a:rPr lang="en-US" sz="2800" b="1" kern="1200" dirty="0"/>
            <a:t>Pool Training</a:t>
          </a:r>
        </a:p>
        <a:p>
          <a:pPr marL="171450" lvl="1" indent="-171450" algn="l" defTabSz="755650">
            <a:lnSpc>
              <a:spcPct val="90000"/>
            </a:lnSpc>
            <a:spcBef>
              <a:spcPct val="0"/>
            </a:spcBef>
            <a:spcAft>
              <a:spcPct val="15000"/>
            </a:spcAft>
            <a:buChar char="•"/>
          </a:pPr>
          <a:r>
            <a:rPr lang="en-US" sz="1700" kern="1200" dirty="0"/>
            <a:t>2-3 months prior to tryouts and evaluations</a:t>
          </a:r>
        </a:p>
        <a:p>
          <a:pPr marL="171450" lvl="1" indent="-171450" algn="l" defTabSz="755650">
            <a:lnSpc>
              <a:spcPct val="90000"/>
            </a:lnSpc>
            <a:spcBef>
              <a:spcPct val="0"/>
            </a:spcBef>
            <a:spcAft>
              <a:spcPct val="15000"/>
            </a:spcAft>
            <a:buChar char="•"/>
          </a:pPr>
          <a:r>
            <a:rPr lang="en-US" sz="1700" kern="1200" dirty="0"/>
            <a:t>Opportunity to observe players in new age group</a:t>
          </a:r>
        </a:p>
        <a:p>
          <a:pPr marL="171450" lvl="1" indent="-171450" algn="l" defTabSz="755650">
            <a:lnSpc>
              <a:spcPct val="90000"/>
            </a:lnSpc>
            <a:spcBef>
              <a:spcPct val="0"/>
            </a:spcBef>
            <a:spcAft>
              <a:spcPct val="15000"/>
            </a:spcAft>
            <a:buChar char="•"/>
          </a:pPr>
          <a:r>
            <a:rPr lang="en-US" sz="1700" kern="1200" dirty="0"/>
            <a:t>Players familiarize with each other</a:t>
          </a:r>
        </a:p>
      </dsp:txBody>
      <dsp:txXfrm>
        <a:off x="3934973" y="1680043"/>
        <a:ext cx="3577248" cy="2652700"/>
      </dsp:txXfrm>
    </dsp:sp>
    <dsp:sp modelId="{41FA064D-2D90-D140-B468-43E8E0EE7D13}">
      <dsp:nvSpPr>
        <dsp:cNvPr id="0" name=""/>
        <dsp:cNvSpPr/>
      </dsp:nvSpPr>
      <dsp:spPr>
        <a:xfrm>
          <a:off x="5060422" y="442116"/>
          <a:ext cx="1326350" cy="1326350"/>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407" tIns="12700" rIns="10340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5254661" y="636355"/>
        <a:ext cx="937872" cy="937872"/>
      </dsp:txXfrm>
    </dsp:sp>
    <dsp:sp modelId="{BF759454-69F9-0049-9352-2E5AD3694D6E}">
      <dsp:nvSpPr>
        <dsp:cNvPr id="0" name=""/>
        <dsp:cNvSpPr/>
      </dsp:nvSpPr>
      <dsp:spPr>
        <a:xfrm>
          <a:off x="3934973" y="4421095"/>
          <a:ext cx="3577248"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B4E25-210C-3541-856F-44958EDCA710}">
      <dsp:nvSpPr>
        <dsp:cNvPr id="0" name=""/>
        <dsp:cNvSpPr/>
      </dsp:nvSpPr>
      <dsp:spPr>
        <a:xfrm>
          <a:off x="7869946" y="0"/>
          <a:ext cx="3577248" cy="442116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896" tIns="330200" rIns="278896" bIns="330200" numCol="1" spcCol="1270" anchor="t" anchorCtr="0">
          <a:noAutofit/>
        </a:bodyPr>
        <a:lstStyle/>
        <a:p>
          <a:pPr marL="0" lvl="0" indent="0" algn="l" defTabSz="1244600">
            <a:lnSpc>
              <a:spcPct val="90000"/>
            </a:lnSpc>
            <a:spcBef>
              <a:spcPct val="0"/>
            </a:spcBef>
            <a:spcAft>
              <a:spcPct val="35000"/>
            </a:spcAft>
            <a:buNone/>
          </a:pPr>
          <a:r>
            <a:rPr lang="en-US" sz="2800" b="1" kern="1200" dirty="0"/>
            <a:t> Aug-Dec players</a:t>
          </a:r>
        </a:p>
        <a:p>
          <a:pPr marL="171450" lvl="1" indent="-171450" algn="l" defTabSz="800100">
            <a:lnSpc>
              <a:spcPct val="90000"/>
            </a:lnSpc>
            <a:spcBef>
              <a:spcPct val="0"/>
            </a:spcBef>
            <a:spcAft>
              <a:spcPct val="15000"/>
            </a:spcAft>
            <a:buChar char="•"/>
          </a:pPr>
          <a:r>
            <a:rPr lang="en-US" sz="1800" kern="1200" dirty="0"/>
            <a:t>Currently playing in birth year with older players</a:t>
          </a:r>
        </a:p>
        <a:p>
          <a:pPr marL="171450" lvl="1" indent="-171450" algn="l" defTabSz="800100">
            <a:lnSpc>
              <a:spcPct val="90000"/>
            </a:lnSpc>
            <a:spcBef>
              <a:spcPct val="0"/>
            </a:spcBef>
            <a:spcAft>
              <a:spcPct val="15000"/>
            </a:spcAft>
            <a:buChar char="•"/>
          </a:pPr>
          <a:r>
            <a:rPr lang="en-US" sz="1800" kern="1200" dirty="0"/>
            <a:t>May be better to remain in current age for 26/27  - play “with own grade” or based on what’s best for the player’s development	</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300" kern="1200" dirty="0"/>
        </a:p>
      </dsp:txBody>
      <dsp:txXfrm>
        <a:off x="7869946" y="1680043"/>
        <a:ext cx="3577248" cy="2652700"/>
      </dsp:txXfrm>
    </dsp:sp>
    <dsp:sp modelId="{CE815B43-F757-AC42-87A6-AD218FA92668}">
      <dsp:nvSpPr>
        <dsp:cNvPr id="0" name=""/>
        <dsp:cNvSpPr/>
      </dsp:nvSpPr>
      <dsp:spPr>
        <a:xfrm>
          <a:off x="8995395" y="442116"/>
          <a:ext cx="1326350" cy="1326350"/>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407" tIns="12700" rIns="10340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9189634" y="636355"/>
        <a:ext cx="937872" cy="937872"/>
      </dsp:txXfrm>
    </dsp:sp>
    <dsp:sp modelId="{99C0772C-9561-5840-AE80-39112C0328E7}">
      <dsp:nvSpPr>
        <dsp:cNvPr id="0" name=""/>
        <dsp:cNvSpPr/>
      </dsp:nvSpPr>
      <dsp:spPr>
        <a:xfrm>
          <a:off x="7869946" y="4421095"/>
          <a:ext cx="3577248"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62DD3-2DEA-3B4A-81DE-BA9246ACA266}" type="datetimeFigureOut">
              <a:rPr lang="en-US" smtClean="0"/>
              <a:t>2/26/2026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4F88A-6D21-224E-A9D2-6597F186EE02}" type="slidenum">
              <a:rPr lang="en-US" smtClean="0"/>
              <a:t>‹#›</a:t>
            </a:fld>
            <a:endParaRPr lang="en-US" dirty="0"/>
          </a:p>
        </p:txBody>
      </p:sp>
    </p:spTree>
    <p:extLst>
      <p:ext uri="{BB962C8B-B14F-4D97-AF65-F5344CB8AC3E}">
        <p14:creationId xmlns:p14="http://schemas.microsoft.com/office/powerpoint/2010/main" val="32514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4F88A-6D21-224E-A9D2-6597F186EE02}" type="slidenum">
              <a:rPr lang="en-US" smtClean="0"/>
              <a:t>2</a:t>
            </a:fld>
            <a:endParaRPr lang="en-US" dirty="0"/>
          </a:p>
        </p:txBody>
      </p:sp>
    </p:spTree>
    <p:extLst>
      <p:ext uri="{BB962C8B-B14F-4D97-AF65-F5344CB8AC3E}">
        <p14:creationId xmlns:p14="http://schemas.microsoft.com/office/powerpoint/2010/main" val="244386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94D9-909B-3A9E-422E-D3D27765E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9FE9D-7FED-6AFC-9C7F-CA3B5EA76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0CAF6-E66B-D239-9D06-B57BEFED31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D04CE8-3E0D-DF5F-7B2D-DD0466C74E69}"/>
              </a:ext>
            </a:extLst>
          </p:cNvPr>
          <p:cNvSpPr>
            <a:spLocks noGrp="1"/>
          </p:cNvSpPr>
          <p:nvPr>
            <p:ph type="sldNum" sz="quarter" idx="5"/>
          </p:nvPr>
        </p:nvSpPr>
        <p:spPr/>
        <p:txBody>
          <a:bodyPr/>
          <a:lstStyle/>
          <a:p>
            <a:fld id="{2C34F88A-6D21-224E-A9D2-6597F186EE02}" type="slidenum">
              <a:rPr lang="en-US" smtClean="0"/>
              <a:t>6</a:t>
            </a:fld>
            <a:endParaRPr lang="en-US" dirty="0"/>
          </a:p>
        </p:txBody>
      </p:sp>
    </p:spTree>
    <p:extLst>
      <p:ext uri="{BB962C8B-B14F-4D97-AF65-F5344CB8AC3E}">
        <p14:creationId xmlns:p14="http://schemas.microsoft.com/office/powerpoint/2010/main" val="128103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CF63A-EBEA-3DB8-228D-5B6DFE1E1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A81CA-8D14-9915-EFB3-B4A1E5AF8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76550-FD1A-9DBF-51D1-25C7A40E7A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7BBD4-704E-FD22-EDB2-F8E6132D9425}"/>
              </a:ext>
            </a:extLst>
          </p:cNvPr>
          <p:cNvSpPr>
            <a:spLocks noGrp="1"/>
          </p:cNvSpPr>
          <p:nvPr>
            <p:ph type="sldNum" sz="quarter" idx="5"/>
          </p:nvPr>
        </p:nvSpPr>
        <p:spPr/>
        <p:txBody>
          <a:bodyPr/>
          <a:lstStyle/>
          <a:p>
            <a:fld id="{2C34F88A-6D21-224E-A9D2-6597F186EE02}" type="slidenum">
              <a:rPr lang="en-US" smtClean="0"/>
              <a:t>7</a:t>
            </a:fld>
            <a:endParaRPr lang="en-US" dirty="0"/>
          </a:p>
        </p:txBody>
      </p:sp>
    </p:spTree>
    <p:extLst>
      <p:ext uri="{BB962C8B-B14F-4D97-AF65-F5344CB8AC3E}">
        <p14:creationId xmlns:p14="http://schemas.microsoft.com/office/powerpoint/2010/main" val="39010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205847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169868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118925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86903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87156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44731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189440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72173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114144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82407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207810-6C71-D842-81CF-AF422773B2E0}" type="datetimeFigureOut">
              <a:rPr lang="en-US" smtClean="0"/>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14EB2-AB46-0848-847D-3DA86504122D}" type="slidenum">
              <a:rPr lang="en-US" smtClean="0"/>
              <a:t>‹#›</a:t>
            </a:fld>
            <a:endParaRPr lang="en-US" dirty="0"/>
          </a:p>
        </p:txBody>
      </p:sp>
    </p:spTree>
    <p:extLst>
      <p:ext uri="{BB962C8B-B14F-4D97-AF65-F5344CB8AC3E}">
        <p14:creationId xmlns:p14="http://schemas.microsoft.com/office/powerpoint/2010/main" val="110623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07810-6C71-D842-81CF-AF422773B2E0}" type="datetimeFigureOut">
              <a:rPr lang="en-US" smtClean="0"/>
              <a:t>2/26/2026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14EB2-AB46-0848-847D-3DA86504122D}" type="slidenum">
              <a:rPr lang="en-US" smtClean="0"/>
              <a:t>‹#›</a:t>
            </a:fld>
            <a:endParaRPr lang="en-US" dirty="0"/>
          </a:p>
        </p:txBody>
      </p:sp>
    </p:spTree>
    <p:extLst>
      <p:ext uri="{BB962C8B-B14F-4D97-AF65-F5344CB8AC3E}">
        <p14:creationId xmlns:p14="http://schemas.microsoft.com/office/powerpoint/2010/main" val="136818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classic@ncsoccer.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A188341F-97D1-1E2C-69EF-756D0607A690}"/>
              </a:ext>
            </a:extLst>
          </p:cNvPr>
          <p:cNvSpPr/>
          <p:nvPr/>
        </p:nvSpPr>
        <p:spPr>
          <a:xfrm rot="16200000">
            <a:off x="8823960" y="3383280"/>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logo with a football ball in the middle&#10;&#10;AI-generated content may be incorrect.">
            <a:extLst>
              <a:ext uri="{FF2B5EF4-FFF2-40B4-BE49-F238E27FC236}">
                <a16:creationId xmlns:a16="http://schemas.microsoft.com/office/drawing/2014/main" id="{D69FBE0E-FC38-83EC-9ED8-013FBE3A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132" y="321733"/>
            <a:ext cx="3061015" cy="2285557"/>
          </a:xfrm>
          <a:prstGeom prst="rect">
            <a:avLst/>
          </a:prstGeom>
        </p:spPr>
      </p:pic>
      <p:sp>
        <p:nvSpPr>
          <p:cNvPr id="7" name="TextBox 6">
            <a:extLst>
              <a:ext uri="{FF2B5EF4-FFF2-40B4-BE49-F238E27FC236}">
                <a16:creationId xmlns:a16="http://schemas.microsoft.com/office/drawing/2014/main" id="{031997D4-BE04-0097-3D69-B871EF9F069A}"/>
              </a:ext>
            </a:extLst>
          </p:cNvPr>
          <p:cNvSpPr txBox="1"/>
          <p:nvPr/>
        </p:nvSpPr>
        <p:spPr>
          <a:xfrm>
            <a:off x="121920" y="4800540"/>
            <a:ext cx="9469848" cy="1312657"/>
          </a:xfrm>
          <a:prstGeom prst="rect">
            <a:avLst/>
          </a:prstGeom>
        </p:spPr>
        <p:txBody>
          <a:bodyPr vert="horz" lIns="91440" tIns="45720" rIns="91440" bIns="45720" rtlCol="0" anchor="t">
            <a:normAutofit lnSpcReduction="10000"/>
          </a:bodyPr>
          <a:lstStyle/>
          <a:p>
            <a:pPr algn="ctr">
              <a:lnSpc>
                <a:spcPct val="90000"/>
              </a:lnSpc>
              <a:spcBef>
                <a:spcPts val="1000"/>
              </a:spcBef>
            </a:pPr>
            <a:r>
              <a:rPr lang="en-US" sz="4400" b="1" kern="1200" dirty="0">
                <a:solidFill>
                  <a:schemeClr val="tx1"/>
                </a:solidFill>
                <a:latin typeface="+mn-lt"/>
                <a:ea typeface="+mn-ea"/>
                <a:cs typeface="+mn-cs"/>
              </a:rPr>
              <a:t>Classic, Challenge &amp; Youth Academy </a:t>
            </a:r>
          </a:p>
          <a:p>
            <a:pPr algn="ctr">
              <a:lnSpc>
                <a:spcPct val="90000"/>
              </a:lnSpc>
              <a:spcBef>
                <a:spcPts val="1000"/>
              </a:spcBef>
            </a:pPr>
            <a:r>
              <a:rPr lang="en-US" sz="4400" b="1" kern="1200" dirty="0">
                <a:solidFill>
                  <a:schemeClr val="tx1"/>
                </a:solidFill>
                <a:latin typeface="+mn-lt"/>
                <a:ea typeface="+mn-ea"/>
                <a:cs typeface="+mn-cs"/>
              </a:rPr>
              <a:t>Discussion</a:t>
            </a:r>
          </a:p>
        </p:txBody>
      </p:sp>
      <p:sp>
        <p:nvSpPr>
          <p:cNvPr id="8" name="TextBox 7">
            <a:extLst>
              <a:ext uri="{FF2B5EF4-FFF2-40B4-BE49-F238E27FC236}">
                <a16:creationId xmlns:a16="http://schemas.microsoft.com/office/drawing/2014/main" id="{55BFCF9B-2A45-C68D-05A7-162B9207391D}"/>
              </a:ext>
            </a:extLst>
          </p:cNvPr>
          <p:cNvSpPr txBox="1"/>
          <p:nvPr/>
        </p:nvSpPr>
        <p:spPr>
          <a:xfrm>
            <a:off x="1165353" y="744803"/>
            <a:ext cx="6246014" cy="3167510"/>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5300" b="1" kern="1200" dirty="0">
                <a:solidFill>
                  <a:schemeClr val="tx1"/>
                </a:solidFill>
                <a:latin typeface="+mj-lt"/>
                <a:ea typeface="+mj-ea"/>
                <a:cs typeface="+mj-cs"/>
              </a:rPr>
              <a:t>Returning to Seasonal Year Age Group Formation in</a:t>
            </a:r>
          </a:p>
          <a:p>
            <a:pPr algn="r">
              <a:lnSpc>
                <a:spcPct val="90000"/>
              </a:lnSpc>
              <a:spcBef>
                <a:spcPct val="0"/>
              </a:spcBef>
              <a:spcAft>
                <a:spcPts val="600"/>
              </a:spcAft>
            </a:pPr>
            <a:r>
              <a:rPr lang="en-US" sz="5300" b="1" kern="1200" dirty="0">
                <a:solidFill>
                  <a:schemeClr val="tx1"/>
                </a:solidFill>
                <a:latin typeface="+mj-lt"/>
                <a:ea typeface="+mj-ea"/>
                <a:cs typeface="+mj-cs"/>
              </a:rPr>
              <a:t>2026</a:t>
            </a:r>
          </a:p>
        </p:txBody>
      </p:sp>
    </p:spTree>
    <p:extLst>
      <p:ext uri="{BB962C8B-B14F-4D97-AF65-F5344CB8AC3E}">
        <p14:creationId xmlns:p14="http://schemas.microsoft.com/office/powerpoint/2010/main" val="310721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669330-0EDC-52DF-8C9B-7400FFFCA055}"/>
              </a:ext>
            </a:extLst>
          </p:cNvPr>
          <p:cNvSpPr txBox="1"/>
          <p:nvPr/>
        </p:nvSpPr>
        <p:spPr>
          <a:xfrm>
            <a:off x="540388" y="5257800"/>
            <a:ext cx="6885539" cy="1354217"/>
          </a:xfrm>
          <a:prstGeom prst="rect">
            <a:avLst/>
          </a:prstGeom>
          <a:solidFill>
            <a:srgbClr val="FCFF9B"/>
          </a:solidFill>
        </p:spPr>
        <p:txBody>
          <a:bodyPr wrap="none" rtlCol="0">
            <a:spAutoFit/>
          </a:bodyPr>
          <a:lstStyle/>
          <a:p>
            <a:endParaRPr lang="en-US" dirty="0"/>
          </a:p>
          <a:p>
            <a:r>
              <a:rPr lang="en-US" sz="1600" dirty="0"/>
              <a:t>NOTE:   Zoom sessions were provided Monday, Oct. 27</a:t>
            </a:r>
            <a:r>
              <a:rPr lang="en-US" sz="1600" baseline="30000" dirty="0"/>
              <a:t>th</a:t>
            </a:r>
            <a:r>
              <a:rPr lang="en-US" sz="1600" dirty="0"/>
              <a:t> &amp; 28</a:t>
            </a:r>
            <a:r>
              <a:rPr lang="en-US" sz="1600" baseline="30000" dirty="0"/>
              <a:t>th</a:t>
            </a:r>
            <a:r>
              <a:rPr lang="en-US" sz="1600" dirty="0"/>
              <a:t> for all registrars.  </a:t>
            </a:r>
          </a:p>
          <a:p>
            <a:endParaRPr lang="en-US" sz="1600" dirty="0"/>
          </a:p>
          <a:p>
            <a:r>
              <a:rPr lang="en-US" sz="1600" dirty="0"/>
              <a:t>If your registrar was unable to make one of the six (6) class options – </a:t>
            </a:r>
          </a:p>
          <a:p>
            <a:r>
              <a:rPr lang="en-US" sz="1600" dirty="0"/>
              <a:t>have them contact their NCYSA Liaison for the update.</a:t>
            </a:r>
          </a:p>
        </p:txBody>
      </p:sp>
      <p:sp>
        <p:nvSpPr>
          <p:cNvPr id="9" name="TextBox 8">
            <a:extLst>
              <a:ext uri="{FF2B5EF4-FFF2-40B4-BE49-F238E27FC236}">
                <a16:creationId xmlns:a16="http://schemas.microsoft.com/office/drawing/2014/main" id="{49C83EFB-4C3D-EC1F-86FB-51CC01C072B4}"/>
              </a:ext>
            </a:extLst>
          </p:cNvPr>
          <p:cNvSpPr txBox="1"/>
          <p:nvPr/>
        </p:nvSpPr>
        <p:spPr>
          <a:xfrm>
            <a:off x="246600" y="714742"/>
            <a:ext cx="10761260" cy="523220"/>
          </a:xfrm>
          <a:prstGeom prst="rect">
            <a:avLst/>
          </a:prstGeom>
          <a:noFill/>
        </p:spPr>
        <p:txBody>
          <a:bodyPr wrap="square">
            <a:spAutoFit/>
          </a:bodyPr>
          <a:lstStyle/>
          <a:p>
            <a:r>
              <a:rPr lang="en-US" sz="2800" dirty="0"/>
              <a:t>Contact your club Register to run a 26/27 </a:t>
            </a:r>
            <a:r>
              <a:rPr lang="en-US" sz="2400" dirty="0"/>
              <a:t>report</a:t>
            </a:r>
            <a:r>
              <a:rPr lang="en-US" sz="2800" dirty="0"/>
              <a:t> – Classic Teams </a:t>
            </a:r>
          </a:p>
        </p:txBody>
      </p:sp>
      <p:pic>
        <p:nvPicPr>
          <p:cNvPr id="4" name="Picture 3" descr="A screenshot of a game&#10;&#10;AI-generated content may be incorrect.">
            <a:extLst>
              <a:ext uri="{FF2B5EF4-FFF2-40B4-BE49-F238E27FC236}">
                <a16:creationId xmlns:a16="http://schemas.microsoft.com/office/drawing/2014/main" id="{DA1E0BAA-A35F-EE3D-C6F0-5CBC6AA44B42}"/>
              </a:ext>
            </a:extLst>
          </p:cNvPr>
          <p:cNvPicPr>
            <a:picLocks noChangeAspect="1"/>
          </p:cNvPicPr>
          <p:nvPr/>
        </p:nvPicPr>
        <p:blipFill>
          <a:blip r:embed="rId2"/>
          <a:srcRect r="19898"/>
          <a:stretch>
            <a:fillRect/>
          </a:stretch>
        </p:blipFill>
        <p:spPr>
          <a:xfrm>
            <a:off x="642885" y="1452816"/>
            <a:ext cx="10906230" cy="2251430"/>
          </a:xfrm>
          <a:prstGeom prst="rect">
            <a:avLst/>
          </a:prstGeom>
          <a:ln w="28575">
            <a:solidFill>
              <a:schemeClr val="tx1"/>
            </a:solidFill>
          </a:ln>
        </p:spPr>
      </p:pic>
      <p:sp>
        <p:nvSpPr>
          <p:cNvPr id="11" name="TextBox 10">
            <a:extLst>
              <a:ext uri="{FF2B5EF4-FFF2-40B4-BE49-F238E27FC236}">
                <a16:creationId xmlns:a16="http://schemas.microsoft.com/office/drawing/2014/main" id="{CDBA2404-F27D-092C-3F59-EDB54F811F8B}"/>
              </a:ext>
            </a:extLst>
          </p:cNvPr>
          <p:cNvSpPr txBox="1"/>
          <p:nvPr/>
        </p:nvSpPr>
        <p:spPr>
          <a:xfrm>
            <a:off x="2517405" y="4019358"/>
            <a:ext cx="6680547" cy="923330"/>
          </a:xfrm>
          <a:prstGeom prst="rect">
            <a:avLst/>
          </a:prstGeom>
          <a:noFill/>
        </p:spPr>
        <p:txBody>
          <a:bodyPr wrap="none" rtlCol="0">
            <a:spAutoFit/>
          </a:bodyPr>
          <a:lstStyle/>
          <a:p>
            <a:r>
              <a:rPr lang="en-US" dirty="0"/>
              <a:t># Registered Players on the team</a:t>
            </a:r>
          </a:p>
          <a:p>
            <a:r>
              <a:rPr lang="en-US" dirty="0"/>
              <a:t># Players that will move up an age group for the 26/27 season</a:t>
            </a:r>
          </a:p>
          <a:p>
            <a:r>
              <a:rPr lang="en-US" dirty="0"/>
              <a:t># Players that will remain in the same age group for the 26/27 season</a:t>
            </a:r>
          </a:p>
        </p:txBody>
      </p:sp>
      <p:cxnSp>
        <p:nvCxnSpPr>
          <p:cNvPr id="13" name="Straight Arrow Connector 12">
            <a:extLst>
              <a:ext uri="{FF2B5EF4-FFF2-40B4-BE49-F238E27FC236}">
                <a16:creationId xmlns:a16="http://schemas.microsoft.com/office/drawing/2014/main" id="{F715C23B-51D3-B25A-D26C-988D5AD7B6D3}"/>
              </a:ext>
            </a:extLst>
          </p:cNvPr>
          <p:cNvCxnSpPr>
            <a:cxnSpLocks/>
          </p:cNvCxnSpPr>
          <p:nvPr/>
        </p:nvCxnSpPr>
        <p:spPr>
          <a:xfrm flipV="1">
            <a:off x="8393736" y="3551383"/>
            <a:ext cx="487680" cy="7543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D1ADA2-ED8D-3863-7777-2FDF30714267}"/>
              </a:ext>
            </a:extLst>
          </p:cNvPr>
          <p:cNvCxnSpPr/>
          <p:nvPr/>
        </p:nvCxnSpPr>
        <p:spPr>
          <a:xfrm flipV="1">
            <a:off x="9217377" y="3551383"/>
            <a:ext cx="1454808" cy="1203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8ABDCC-DADC-1107-009E-10D1D3F5F744}"/>
              </a:ext>
            </a:extLst>
          </p:cNvPr>
          <p:cNvCxnSpPr>
            <a:cxnSpLocks/>
          </p:cNvCxnSpPr>
          <p:nvPr/>
        </p:nvCxnSpPr>
        <p:spPr>
          <a:xfrm flipV="1">
            <a:off x="5906112" y="3464426"/>
            <a:ext cx="1655642" cy="794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ight Triangle 2">
            <a:extLst>
              <a:ext uri="{FF2B5EF4-FFF2-40B4-BE49-F238E27FC236}">
                <a16:creationId xmlns:a16="http://schemas.microsoft.com/office/drawing/2014/main" id="{B611F01B-DF8F-1C6F-3C94-36247E3CD8A1}"/>
              </a:ext>
            </a:extLst>
          </p:cNvPr>
          <p:cNvSpPr/>
          <p:nvPr/>
        </p:nvSpPr>
        <p:spPr>
          <a:xfrm rot="16200000">
            <a:off x="8927136" y="3586328"/>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logo with a football ball&#10;&#10;Description automatically generated">
            <a:extLst>
              <a:ext uri="{FF2B5EF4-FFF2-40B4-BE49-F238E27FC236}">
                <a16:creationId xmlns:a16="http://schemas.microsoft.com/office/drawing/2014/main" id="{BD3B6532-2EBC-E574-5D44-F203EEF5D606}"/>
              </a:ext>
            </a:extLst>
          </p:cNvPr>
          <p:cNvPicPr>
            <a:picLocks/>
          </p:cNvPicPr>
          <p:nvPr/>
        </p:nvPicPr>
        <p:blipFill>
          <a:blip r:embed="rId3"/>
          <a:srcRect l="-10789" b="13617"/>
          <a:stretch>
            <a:fillRect/>
          </a:stretch>
        </p:blipFill>
        <p:spPr>
          <a:xfrm>
            <a:off x="9434611" y="78799"/>
            <a:ext cx="2510789" cy="1159163"/>
          </a:xfrm>
          <a:prstGeom prst="rect">
            <a:avLst/>
          </a:prstGeom>
        </p:spPr>
      </p:pic>
    </p:spTree>
    <p:extLst>
      <p:ext uri="{BB962C8B-B14F-4D97-AF65-F5344CB8AC3E}">
        <p14:creationId xmlns:p14="http://schemas.microsoft.com/office/powerpoint/2010/main" val="332476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AI-generated content may be incorrect.">
            <a:extLst>
              <a:ext uri="{FF2B5EF4-FFF2-40B4-BE49-F238E27FC236}">
                <a16:creationId xmlns:a16="http://schemas.microsoft.com/office/drawing/2014/main" id="{BF8874AA-B930-978A-5954-3A710D73EE0B}"/>
              </a:ext>
            </a:extLst>
          </p:cNvPr>
          <p:cNvPicPr>
            <a:picLocks noChangeAspect="1"/>
          </p:cNvPicPr>
          <p:nvPr/>
        </p:nvPicPr>
        <p:blipFill>
          <a:blip r:embed="rId2"/>
          <a:stretch>
            <a:fillRect/>
          </a:stretch>
        </p:blipFill>
        <p:spPr>
          <a:xfrm>
            <a:off x="1493519" y="763154"/>
            <a:ext cx="1244209" cy="5872288"/>
          </a:xfrm>
          <a:prstGeom prst="rect">
            <a:avLst/>
          </a:prstGeom>
          <a:ln w="57150">
            <a:solidFill>
              <a:schemeClr val="tx1"/>
            </a:solidFill>
          </a:ln>
        </p:spPr>
      </p:pic>
      <p:pic>
        <p:nvPicPr>
          <p:cNvPr id="9" name="Picture 8" descr="A screenshot of a phone&#10;&#10;AI-generated content may be incorrect.">
            <a:extLst>
              <a:ext uri="{FF2B5EF4-FFF2-40B4-BE49-F238E27FC236}">
                <a16:creationId xmlns:a16="http://schemas.microsoft.com/office/drawing/2014/main" id="{B2414F73-33AD-EFD6-16C4-0706578B56EF}"/>
              </a:ext>
            </a:extLst>
          </p:cNvPr>
          <p:cNvPicPr>
            <a:picLocks noChangeAspect="1"/>
          </p:cNvPicPr>
          <p:nvPr/>
        </p:nvPicPr>
        <p:blipFill>
          <a:blip r:embed="rId3"/>
          <a:stretch>
            <a:fillRect/>
          </a:stretch>
        </p:blipFill>
        <p:spPr>
          <a:xfrm>
            <a:off x="5935665" y="779548"/>
            <a:ext cx="1356993" cy="5894541"/>
          </a:xfrm>
          <a:prstGeom prst="rect">
            <a:avLst/>
          </a:prstGeom>
          <a:ln w="57150">
            <a:solidFill>
              <a:srgbClr val="FF0000"/>
            </a:solidFill>
          </a:ln>
        </p:spPr>
      </p:pic>
      <p:sp>
        <p:nvSpPr>
          <p:cNvPr id="10" name="Right Arrow 9">
            <a:extLst>
              <a:ext uri="{FF2B5EF4-FFF2-40B4-BE49-F238E27FC236}">
                <a16:creationId xmlns:a16="http://schemas.microsoft.com/office/drawing/2014/main" id="{964C4881-52B2-A754-4B8C-688D1953A528}"/>
              </a:ext>
            </a:extLst>
          </p:cNvPr>
          <p:cNvSpPr/>
          <p:nvPr/>
        </p:nvSpPr>
        <p:spPr>
          <a:xfrm>
            <a:off x="3086100" y="2955926"/>
            <a:ext cx="2423160" cy="9461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1F22CD8-ED07-1D1E-6EBD-D6BFCDF6DB0A}"/>
              </a:ext>
            </a:extLst>
          </p:cNvPr>
          <p:cNvSpPr txBox="1"/>
          <p:nvPr/>
        </p:nvSpPr>
        <p:spPr>
          <a:xfrm>
            <a:off x="3188847" y="3226602"/>
            <a:ext cx="2145011" cy="400110"/>
          </a:xfrm>
          <a:prstGeom prst="rect">
            <a:avLst/>
          </a:prstGeom>
          <a:noFill/>
        </p:spPr>
        <p:txBody>
          <a:bodyPr wrap="square" rtlCol="0">
            <a:spAutoFit/>
          </a:bodyPr>
          <a:lstStyle/>
          <a:p>
            <a:r>
              <a:rPr lang="en-US" sz="2000" dirty="0">
                <a:solidFill>
                  <a:schemeClr val="bg1"/>
                </a:solidFill>
              </a:rPr>
              <a:t>Sort by Birthdate</a:t>
            </a:r>
          </a:p>
        </p:txBody>
      </p:sp>
      <p:sp>
        <p:nvSpPr>
          <p:cNvPr id="12" name="TextBox 11">
            <a:extLst>
              <a:ext uri="{FF2B5EF4-FFF2-40B4-BE49-F238E27FC236}">
                <a16:creationId xmlns:a16="http://schemas.microsoft.com/office/drawing/2014/main" id="{B4CB9E08-5040-5341-1EDC-874791265AA0}"/>
              </a:ext>
            </a:extLst>
          </p:cNvPr>
          <p:cNvSpPr txBox="1"/>
          <p:nvPr/>
        </p:nvSpPr>
        <p:spPr>
          <a:xfrm>
            <a:off x="5318742" y="167579"/>
            <a:ext cx="2590837" cy="461665"/>
          </a:xfrm>
          <a:prstGeom prst="rect">
            <a:avLst/>
          </a:prstGeom>
          <a:noFill/>
        </p:spPr>
        <p:txBody>
          <a:bodyPr wrap="none" rtlCol="0">
            <a:spAutoFit/>
          </a:bodyPr>
          <a:lstStyle/>
          <a:p>
            <a:r>
              <a:rPr lang="en-US" sz="2400" dirty="0"/>
              <a:t>Roster by Birthdate</a:t>
            </a:r>
          </a:p>
        </p:txBody>
      </p:sp>
      <p:sp>
        <p:nvSpPr>
          <p:cNvPr id="14" name="TextBox 13">
            <a:extLst>
              <a:ext uri="{FF2B5EF4-FFF2-40B4-BE49-F238E27FC236}">
                <a16:creationId xmlns:a16="http://schemas.microsoft.com/office/drawing/2014/main" id="{AF6B1B9D-3C12-E98E-3700-1121ABBB479C}"/>
              </a:ext>
            </a:extLst>
          </p:cNvPr>
          <p:cNvSpPr txBox="1"/>
          <p:nvPr/>
        </p:nvSpPr>
        <p:spPr>
          <a:xfrm>
            <a:off x="908744" y="184193"/>
            <a:ext cx="2794676" cy="461665"/>
          </a:xfrm>
          <a:prstGeom prst="rect">
            <a:avLst/>
          </a:prstGeom>
          <a:noFill/>
        </p:spPr>
        <p:txBody>
          <a:bodyPr wrap="none" rtlCol="0">
            <a:spAutoFit/>
          </a:bodyPr>
          <a:lstStyle/>
          <a:p>
            <a:r>
              <a:rPr lang="en-US" sz="2400" dirty="0"/>
              <a:t>Roster – Alpha Order</a:t>
            </a:r>
          </a:p>
        </p:txBody>
      </p:sp>
      <p:cxnSp>
        <p:nvCxnSpPr>
          <p:cNvPr id="16" name="Straight Connector 15">
            <a:extLst>
              <a:ext uri="{FF2B5EF4-FFF2-40B4-BE49-F238E27FC236}">
                <a16:creationId xmlns:a16="http://schemas.microsoft.com/office/drawing/2014/main" id="{12EEB59F-3FB2-8EE7-43CA-DB9AF4810B82}"/>
              </a:ext>
            </a:extLst>
          </p:cNvPr>
          <p:cNvCxnSpPr>
            <a:cxnSpLocks/>
          </p:cNvCxnSpPr>
          <p:nvPr/>
        </p:nvCxnSpPr>
        <p:spPr>
          <a:xfrm>
            <a:off x="5775960" y="3833498"/>
            <a:ext cx="537972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1F1884F-AEF1-BCD1-63B2-F5B5C5341D94}"/>
              </a:ext>
            </a:extLst>
          </p:cNvPr>
          <p:cNvSpPr txBox="1"/>
          <p:nvPr/>
        </p:nvSpPr>
        <p:spPr>
          <a:xfrm>
            <a:off x="7650483" y="1990189"/>
            <a:ext cx="3782317" cy="1200329"/>
          </a:xfrm>
          <a:prstGeom prst="rect">
            <a:avLst/>
          </a:prstGeom>
          <a:noFill/>
        </p:spPr>
        <p:txBody>
          <a:bodyPr wrap="none" rtlCol="0">
            <a:spAutoFit/>
          </a:bodyPr>
          <a:lstStyle/>
          <a:p>
            <a:r>
              <a:rPr lang="en-US" sz="2400" dirty="0"/>
              <a:t>Players will move up to U15</a:t>
            </a:r>
          </a:p>
          <a:p>
            <a:r>
              <a:rPr lang="en-US" sz="2400" dirty="0"/>
              <a:t>for the 26/27 seasonal year</a:t>
            </a:r>
          </a:p>
          <a:p>
            <a:r>
              <a:rPr lang="en-US" sz="2400" dirty="0"/>
              <a:t>Team Age:  8/1/11 – 7/31/12</a:t>
            </a:r>
          </a:p>
        </p:txBody>
      </p:sp>
      <p:sp>
        <p:nvSpPr>
          <p:cNvPr id="23" name="TextBox 22">
            <a:extLst>
              <a:ext uri="{FF2B5EF4-FFF2-40B4-BE49-F238E27FC236}">
                <a16:creationId xmlns:a16="http://schemas.microsoft.com/office/drawing/2014/main" id="{B275B86C-5757-D2A8-91C3-2C7ABD578A3B}"/>
              </a:ext>
            </a:extLst>
          </p:cNvPr>
          <p:cNvSpPr txBox="1"/>
          <p:nvPr/>
        </p:nvSpPr>
        <p:spPr>
          <a:xfrm>
            <a:off x="7490541" y="4009397"/>
            <a:ext cx="6103620" cy="1569660"/>
          </a:xfrm>
          <a:prstGeom prst="rect">
            <a:avLst/>
          </a:prstGeom>
          <a:noFill/>
        </p:spPr>
        <p:txBody>
          <a:bodyPr wrap="square">
            <a:spAutoFit/>
          </a:bodyPr>
          <a:lstStyle/>
          <a:p>
            <a:r>
              <a:rPr lang="en-US" sz="2400" dirty="0"/>
              <a:t>Players will remain U14</a:t>
            </a:r>
          </a:p>
          <a:p>
            <a:r>
              <a:rPr lang="en-US" sz="2400" dirty="0"/>
              <a:t>for the 26/27 seasonal year</a:t>
            </a:r>
          </a:p>
          <a:p>
            <a:r>
              <a:rPr lang="en-US" sz="2400" dirty="0"/>
              <a:t>Team Age:  </a:t>
            </a:r>
          </a:p>
          <a:p>
            <a:r>
              <a:rPr lang="en-US" sz="2400" dirty="0"/>
              <a:t>8/1/12 - 7/31/13</a:t>
            </a:r>
          </a:p>
        </p:txBody>
      </p:sp>
      <p:sp>
        <p:nvSpPr>
          <p:cNvPr id="24" name="Up Arrow 23">
            <a:extLst>
              <a:ext uri="{FF2B5EF4-FFF2-40B4-BE49-F238E27FC236}">
                <a16:creationId xmlns:a16="http://schemas.microsoft.com/office/drawing/2014/main" id="{E72DFD42-A26F-39C6-074F-82CD9FBC3BCE}"/>
              </a:ext>
            </a:extLst>
          </p:cNvPr>
          <p:cNvSpPr/>
          <p:nvPr/>
        </p:nvSpPr>
        <p:spPr>
          <a:xfrm>
            <a:off x="11432800" y="2122242"/>
            <a:ext cx="533400" cy="940998"/>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6ECADEAB-D6FF-9AB6-B73A-F1D0C861B904}"/>
              </a:ext>
            </a:extLst>
          </p:cNvPr>
          <p:cNvSpPr txBox="1"/>
          <p:nvPr/>
        </p:nvSpPr>
        <p:spPr>
          <a:xfrm>
            <a:off x="2897433" y="1528524"/>
            <a:ext cx="2878527" cy="646331"/>
          </a:xfrm>
          <a:prstGeom prst="rect">
            <a:avLst/>
          </a:prstGeom>
          <a:solidFill>
            <a:srgbClr val="FFFF00"/>
          </a:solidFill>
        </p:spPr>
        <p:txBody>
          <a:bodyPr wrap="square" rtlCol="0">
            <a:spAutoFit/>
          </a:bodyPr>
          <a:lstStyle/>
          <a:p>
            <a:pPr algn="ctr"/>
            <a:r>
              <a:rPr lang="en-US" b="1" dirty="0"/>
              <a:t>Current 25/26 Roster for a </a:t>
            </a:r>
          </a:p>
          <a:p>
            <a:pPr algn="ctr"/>
            <a:r>
              <a:rPr lang="en-US" b="1" dirty="0"/>
              <a:t>12 (14U) Team</a:t>
            </a:r>
          </a:p>
        </p:txBody>
      </p:sp>
      <p:sp>
        <p:nvSpPr>
          <p:cNvPr id="2" name="Right Triangle 1">
            <a:extLst>
              <a:ext uri="{FF2B5EF4-FFF2-40B4-BE49-F238E27FC236}">
                <a16:creationId xmlns:a16="http://schemas.microsoft.com/office/drawing/2014/main" id="{E238CF79-DCE6-497C-05EF-96CC7BB42B19}"/>
              </a:ext>
            </a:extLst>
          </p:cNvPr>
          <p:cNvSpPr/>
          <p:nvPr/>
        </p:nvSpPr>
        <p:spPr>
          <a:xfrm rot="16200000">
            <a:off x="8945880" y="3611880"/>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ogo with a football ball&#10;&#10;Description automatically generated">
            <a:extLst>
              <a:ext uri="{FF2B5EF4-FFF2-40B4-BE49-F238E27FC236}">
                <a16:creationId xmlns:a16="http://schemas.microsoft.com/office/drawing/2014/main" id="{EA02EC7C-554A-981F-3467-7D62B89369F8}"/>
              </a:ext>
            </a:extLst>
          </p:cNvPr>
          <p:cNvPicPr>
            <a:picLocks/>
          </p:cNvPicPr>
          <p:nvPr/>
        </p:nvPicPr>
        <p:blipFill>
          <a:blip r:embed="rId4"/>
          <a:srcRect l="-10789" b="13617"/>
          <a:stretch>
            <a:fillRect/>
          </a:stretch>
        </p:blipFill>
        <p:spPr>
          <a:xfrm>
            <a:off x="9434611" y="78799"/>
            <a:ext cx="2510789" cy="1159163"/>
          </a:xfrm>
          <a:prstGeom prst="rect">
            <a:avLst/>
          </a:prstGeom>
        </p:spPr>
      </p:pic>
    </p:spTree>
    <p:extLst>
      <p:ext uri="{BB962C8B-B14F-4D97-AF65-F5344CB8AC3E}">
        <p14:creationId xmlns:p14="http://schemas.microsoft.com/office/powerpoint/2010/main" val="427182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ADF350-FB68-5BA5-C8B4-892136D3356A}"/>
              </a:ext>
            </a:extLst>
          </p:cNvPr>
          <p:cNvSpPr txBox="1">
            <a:spLocks/>
          </p:cNvSpPr>
          <p:nvPr/>
        </p:nvSpPr>
        <p:spPr>
          <a:xfrm>
            <a:off x="367371" y="440101"/>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NCYSA Classic League:</a:t>
            </a:r>
            <a:br>
              <a:rPr lang="en-US" sz="4200" dirty="0"/>
            </a:br>
            <a:r>
              <a:rPr lang="en-US" sz="2400" dirty="0"/>
              <a:t>Team Division/Brackets</a:t>
            </a:r>
            <a:endParaRPr lang="en-US" sz="4200" dirty="0"/>
          </a:p>
        </p:txBody>
      </p:sp>
      <p:sp>
        <p:nvSpPr>
          <p:cNvPr id="7" name="Right Triangle 6">
            <a:extLst>
              <a:ext uri="{FF2B5EF4-FFF2-40B4-BE49-F238E27FC236}">
                <a16:creationId xmlns:a16="http://schemas.microsoft.com/office/drawing/2014/main" id="{42D323DE-0AD9-C470-061C-765549DE9F5B}"/>
              </a:ext>
            </a:extLst>
          </p:cNvPr>
          <p:cNvSpPr/>
          <p:nvPr/>
        </p:nvSpPr>
        <p:spPr>
          <a:xfrm rot="16200000">
            <a:off x="8903474" y="3611880"/>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AD943160-8B7D-6AD6-FB45-888D6F9F43D4}"/>
              </a:ext>
            </a:extLst>
          </p:cNvPr>
          <p:cNvCxnSpPr>
            <a:cxnSpLocks/>
          </p:cNvCxnSpPr>
          <p:nvPr/>
        </p:nvCxnSpPr>
        <p:spPr>
          <a:xfrm>
            <a:off x="3964449" y="1173480"/>
            <a:ext cx="0" cy="4849769"/>
          </a:xfrm>
          <a:prstGeom prst="line">
            <a:avLst/>
          </a:prstGeom>
          <a:ln w="57150">
            <a:solidFill>
              <a:srgbClr val="243498"/>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AA20A85E-5E9B-E2A6-9BA5-774BF2E8608D}"/>
              </a:ext>
            </a:extLst>
          </p:cNvPr>
          <p:cNvSpPr>
            <a:spLocks noGrp="1"/>
          </p:cNvSpPr>
          <p:nvPr>
            <p:ph idx="1"/>
          </p:nvPr>
        </p:nvSpPr>
        <p:spPr>
          <a:xfrm>
            <a:off x="4230821" y="664682"/>
            <a:ext cx="6705784" cy="5737348"/>
          </a:xfrm>
        </p:spPr>
        <p:txBody>
          <a:bodyPr>
            <a:normAutofit/>
          </a:bodyPr>
          <a:lstStyle/>
          <a:p>
            <a:pPr marL="0" lvl="0" indent="0">
              <a:buNone/>
            </a:pPr>
            <a:r>
              <a:rPr lang="en-US" sz="4000" u="sng" dirty="0">
                <a:ln w="0"/>
                <a:effectLst>
                  <a:outerShdw blurRad="38100" dist="19050" dir="2700000" algn="tl" rotWithShape="0">
                    <a:schemeClr val="dk1">
                      <a:alpha val="40000"/>
                    </a:schemeClr>
                  </a:outerShdw>
                </a:effectLst>
              </a:rPr>
              <a:t>PLAN AHEAD:</a:t>
            </a:r>
          </a:p>
          <a:p>
            <a:pPr lvl="0">
              <a:lnSpc>
                <a:spcPct val="100000"/>
              </a:lnSpc>
            </a:pPr>
            <a:r>
              <a:rPr lang="en-US" dirty="0"/>
              <a:t>Review current teams now vs player placement for the 2026-27 seasonal year.</a:t>
            </a:r>
          </a:p>
          <a:p>
            <a:pPr marL="0" lvl="0" indent="0">
              <a:lnSpc>
                <a:spcPct val="100000"/>
              </a:lnSpc>
              <a:buNone/>
            </a:pPr>
            <a:endParaRPr lang="en-US" dirty="0"/>
          </a:p>
          <a:p>
            <a:pPr lvl="0">
              <a:lnSpc>
                <a:spcPct val="100000"/>
              </a:lnSpc>
            </a:pPr>
            <a:r>
              <a:rPr lang="en-US" dirty="0"/>
              <a:t>Forecast predicted slate of teams including DIVISION EARNED</a:t>
            </a:r>
          </a:p>
          <a:p>
            <a:pPr marL="0" lvl="0" indent="0">
              <a:lnSpc>
                <a:spcPct val="100000"/>
              </a:lnSpc>
              <a:buNone/>
            </a:pPr>
            <a:endParaRPr lang="en-US" dirty="0"/>
          </a:p>
          <a:p>
            <a:pPr lvl="0">
              <a:lnSpc>
                <a:spcPct val="100000"/>
              </a:lnSpc>
            </a:pPr>
            <a:r>
              <a:rPr lang="en-US" dirty="0"/>
              <a:t>Do you have teams that “earned” a division slot that would be “better suited” in a different competitive bracket?</a:t>
            </a:r>
          </a:p>
          <a:p>
            <a:pPr marL="0" indent="0">
              <a:buNone/>
            </a:pPr>
            <a:endParaRPr lang="en-US" dirty="0"/>
          </a:p>
        </p:txBody>
      </p:sp>
      <p:pic>
        <p:nvPicPr>
          <p:cNvPr id="2" name="Picture 1" descr="A logo with a football ball&#10;&#10;Description automatically generated">
            <a:extLst>
              <a:ext uri="{FF2B5EF4-FFF2-40B4-BE49-F238E27FC236}">
                <a16:creationId xmlns:a16="http://schemas.microsoft.com/office/drawing/2014/main" id="{951949ED-7BF9-E921-42C7-C530A5782E52}"/>
              </a:ext>
            </a:extLst>
          </p:cNvPr>
          <p:cNvPicPr>
            <a:picLocks/>
          </p:cNvPicPr>
          <p:nvPr/>
        </p:nvPicPr>
        <p:blipFill>
          <a:blip r:embed="rId2"/>
          <a:srcRect l="-10789" b="13617"/>
          <a:stretch>
            <a:fillRect/>
          </a:stretch>
        </p:blipFill>
        <p:spPr>
          <a:xfrm>
            <a:off x="9434611" y="78799"/>
            <a:ext cx="2510789" cy="1159163"/>
          </a:xfrm>
          <a:prstGeom prst="rect">
            <a:avLst/>
          </a:prstGeom>
        </p:spPr>
      </p:pic>
    </p:spTree>
    <p:extLst>
      <p:ext uri="{BB962C8B-B14F-4D97-AF65-F5344CB8AC3E}">
        <p14:creationId xmlns:p14="http://schemas.microsoft.com/office/powerpoint/2010/main" val="100026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5A89-D3E6-EB5B-01CD-730F2FDA48F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F63D902-A5D1-0EBE-DE45-2F970069FFFB}"/>
              </a:ext>
            </a:extLst>
          </p:cNvPr>
          <p:cNvSpPr txBox="1">
            <a:spLocks/>
          </p:cNvSpPr>
          <p:nvPr/>
        </p:nvSpPr>
        <p:spPr>
          <a:xfrm>
            <a:off x="367371" y="440101"/>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NCYSA Classic League:</a:t>
            </a:r>
            <a:br>
              <a:rPr lang="en-US" sz="4200" dirty="0"/>
            </a:br>
            <a:r>
              <a:rPr lang="en-US" sz="2400" dirty="0"/>
              <a:t>Team Division/Brackets</a:t>
            </a:r>
            <a:endParaRPr lang="en-US" sz="4200" dirty="0"/>
          </a:p>
        </p:txBody>
      </p:sp>
      <p:sp>
        <p:nvSpPr>
          <p:cNvPr id="7" name="Right Triangle 6">
            <a:extLst>
              <a:ext uri="{FF2B5EF4-FFF2-40B4-BE49-F238E27FC236}">
                <a16:creationId xmlns:a16="http://schemas.microsoft.com/office/drawing/2014/main" id="{E93D563E-0F17-A6F3-F163-37D731AA3BEC}"/>
              </a:ext>
            </a:extLst>
          </p:cNvPr>
          <p:cNvSpPr/>
          <p:nvPr/>
        </p:nvSpPr>
        <p:spPr>
          <a:xfrm rot="16200000">
            <a:off x="8903474" y="3611880"/>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8781D8E1-3A25-7386-8611-1D1FD41A1A65}"/>
              </a:ext>
            </a:extLst>
          </p:cNvPr>
          <p:cNvCxnSpPr>
            <a:cxnSpLocks/>
          </p:cNvCxnSpPr>
          <p:nvPr/>
        </p:nvCxnSpPr>
        <p:spPr>
          <a:xfrm>
            <a:off x="3964449" y="1120652"/>
            <a:ext cx="0" cy="4902597"/>
          </a:xfrm>
          <a:prstGeom prst="line">
            <a:avLst/>
          </a:prstGeom>
          <a:ln w="57150">
            <a:solidFill>
              <a:srgbClr val="243498"/>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A4BF144D-B667-9EDF-538A-F01984FAA291}"/>
              </a:ext>
            </a:extLst>
          </p:cNvPr>
          <p:cNvSpPr>
            <a:spLocks noGrp="1"/>
          </p:cNvSpPr>
          <p:nvPr>
            <p:ph idx="1"/>
          </p:nvPr>
        </p:nvSpPr>
        <p:spPr>
          <a:xfrm>
            <a:off x="4142869" y="1120652"/>
            <a:ext cx="7210325" cy="5737348"/>
          </a:xfrm>
        </p:spPr>
        <p:txBody>
          <a:bodyPr>
            <a:normAutofit/>
          </a:bodyPr>
          <a:lstStyle/>
          <a:p>
            <a:pPr marL="0" lvl="0" indent="0">
              <a:buNone/>
            </a:pPr>
            <a:r>
              <a:rPr lang="en-US" sz="3600" u="sng" dirty="0"/>
              <a:t>COMMUNICATION: </a:t>
            </a:r>
            <a:endParaRPr lang="en-US" dirty="0"/>
          </a:p>
          <a:p>
            <a:pPr lvl="0"/>
            <a:r>
              <a:rPr lang="en-US" sz="2400" dirty="0"/>
              <a:t>Early communication is going to be key to helping teams adjust to the age format change while also making sure teams are in the best competitive bracket for the upcoming year.</a:t>
            </a:r>
            <a:br>
              <a:rPr lang="en-US" sz="2400" dirty="0"/>
            </a:br>
            <a:endParaRPr lang="en-US" sz="2400" dirty="0"/>
          </a:p>
          <a:p>
            <a:pPr lvl="1"/>
            <a:r>
              <a:rPr lang="en-US" sz="2000" dirty="0"/>
              <a:t>Connect with Colby Morton (</a:t>
            </a:r>
            <a:r>
              <a:rPr lang="en-US" sz="2000" dirty="0">
                <a:hlinkClick r:id="rId2"/>
              </a:rPr>
              <a:t>classic@ncsoccer.org</a:t>
            </a:r>
            <a:r>
              <a:rPr lang="en-US" sz="2000" dirty="0"/>
              <a:t>) with teams your club anticipates may be affected by the age change.</a:t>
            </a:r>
            <a:br>
              <a:rPr lang="en-US" sz="2000" dirty="0"/>
            </a:br>
            <a:endParaRPr lang="en-US" sz="2000" dirty="0"/>
          </a:p>
          <a:p>
            <a:pPr lvl="1"/>
            <a:r>
              <a:rPr lang="en-US" sz="2000" dirty="0"/>
              <a:t>Collaborate with NCYSA’s Technical Department regarding best solutions for age groups like U10 for example.  </a:t>
            </a:r>
          </a:p>
          <a:p>
            <a:pPr marL="0" indent="0">
              <a:buNone/>
            </a:pPr>
            <a:endParaRPr lang="en-US" dirty="0"/>
          </a:p>
        </p:txBody>
      </p:sp>
      <p:pic>
        <p:nvPicPr>
          <p:cNvPr id="2" name="Picture 1" descr="A logo with a football ball&#10;&#10;Description automatically generated">
            <a:extLst>
              <a:ext uri="{FF2B5EF4-FFF2-40B4-BE49-F238E27FC236}">
                <a16:creationId xmlns:a16="http://schemas.microsoft.com/office/drawing/2014/main" id="{F729E8E3-23D2-EB25-B91D-680D69C09EF4}"/>
              </a:ext>
            </a:extLst>
          </p:cNvPr>
          <p:cNvPicPr>
            <a:picLocks/>
          </p:cNvPicPr>
          <p:nvPr/>
        </p:nvPicPr>
        <p:blipFill>
          <a:blip r:embed="rId3"/>
          <a:srcRect l="-10789" b="13617"/>
          <a:stretch>
            <a:fillRect/>
          </a:stretch>
        </p:blipFill>
        <p:spPr>
          <a:xfrm>
            <a:off x="9434611" y="78799"/>
            <a:ext cx="2510789" cy="1159163"/>
          </a:xfrm>
          <a:prstGeom prst="rect">
            <a:avLst/>
          </a:prstGeom>
        </p:spPr>
      </p:pic>
    </p:spTree>
    <p:extLst>
      <p:ext uri="{BB962C8B-B14F-4D97-AF65-F5344CB8AC3E}">
        <p14:creationId xmlns:p14="http://schemas.microsoft.com/office/powerpoint/2010/main" val="281906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7529F-3771-A55A-0FB5-C55C0202EBD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11ED21-CA4B-80CC-8BF4-A0A9B511E194}"/>
              </a:ext>
            </a:extLst>
          </p:cNvPr>
          <p:cNvSpPr txBox="1">
            <a:spLocks/>
          </p:cNvSpPr>
          <p:nvPr/>
        </p:nvSpPr>
        <p:spPr>
          <a:xfrm>
            <a:off x="4207484" y="1120652"/>
            <a:ext cx="6705784" cy="573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u="sng" dirty="0"/>
              <a:t>FLEXIBILITY/CONSIDERATION: </a:t>
            </a:r>
            <a:endParaRPr lang="en-US" dirty="0"/>
          </a:p>
          <a:p>
            <a:r>
              <a:rPr lang="en-US" sz="2400" dirty="0"/>
              <a:t>NCYSA plans to work with its member clubs to ensure the best experience for the players.</a:t>
            </a:r>
            <a:br>
              <a:rPr lang="en-US" sz="2400" dirty="0"/>
            </a:br>
            <a:endParaRPr lang="en-US" sz="2400" dirty="0"/>
          </a:p>
          <a:p>
            <a:pPr lvl="1"/>
            <a:r>
              <a:rPr lang="en-US" dirty="0"/>
              <a:t>WORK TOGETHER</a:t>
            </a:r>
          </a:p>
          <a:p>
            <a:pPr marL="457200" lvl="1" indent="0">
              <a:buFont typeface="Arial"/>
              <a:buNone/>
            </a:pPr>
            <a:endParaRPr lang="en-US" dirty="0"/>
          </a:p>
          <a:p>
            <a:pPr lvl="1"/>
            <a:r>
              <a:rPr lang="en-US" dirty="0"/>
              <a:t>FOCUS ON FOSTERING BEST PLAYING ENVIRONMENT</a:t>
            </a:r>
          </a:p>
          <a:p>
            <a:pPr lvl="1"/>
            <a:endParaRPr lang="en-US" dirty="0"/>
          </a:p>
          <a:p>
            <a:pPr lvl="1"/>
            <a:r>
              <a:rPr lang="en-US" dirty="0"/>
              <a:t>UNDERSTANDING AND COGNIZANCE OF GOALS AS WE CREATE BRACKETS</a:t>
            </a:r>
          </a:p>
        </p:txBody>
      </p:sp>
      <p:sp>
        <p:nvSpPr>
          <p:cNvPr id="6" name="Title 1">
            <a:extLst>
              <a:ext uri="{FF2B5EF4-FFF2-40B4-BE49-F238E27FC236}">
                <a16:creationId xmlns:a16="http://schemas.microsoft.com/office/drawing/2014/main" id="{136FB498-B545-92CA-5642-12F7399A1F90}"/>
              </a:ext>
            </a:extLst>
          </p:cNvPr>
          <p:cNvSpPr txBox="1">
            <a:spLocks/>
          </p:cNvSpPr>
          <p:nvPr/>
        </p:nvSpPr>
        <p:spPr>
          <a:xfrm>
            <a:off x="367371" y="440101"/>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200" dirty="0"/>
              <a:t>NCYSA Classic League:</a:t>
            </a:r>
            <a:br>
              <a:rPr lang="en-US" sz="4200" dirty="0"/>
            </a:br>
            <a:r>
              <a:rPr lang="en-US" sz="2400" dirty="0"/>
              <a:t>Team Division/Brackets</a:t>
            </a:r>
            <a:endParaRPr lang="en-US" sz="4200" dirty="0"/>
          </a:p>
        </p:txBody>
      </p:sp>
      <p:sp>
        <p:nvSpPr>
          <p:cNvPr id="7" name="Right Triangle 6">
            <a:extLst>
              <a:ext uri="{FF2B5EF4-FFF2-40B4-BE49-F238E27FC236}">
                <a16:creationId xmlns:a16="http://schemas.microsoft.com/office/drawing/2014/main" id="{A790580E-0772-3894-0D20-4497F10C9B1D}"/>
              </a:ext>
            </a:extLst>
          </p:cNvPr>
          <p:cNvSpPr/>
          <p:nvPr/>
        </p:nvSpPr>
        <p:spPr>
          <a:xfrm rot="16200000">
            <a:off x="8903474" y="3611880"/>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95760142-8AD6-5CE8-747A-53DD9767197A}"/>
              </a:ext>
            </a:extLst>
          </p:cNvPr>
          <p:cNvCxnSpPr>
            <a:cxnSpLocks/>
          </p:cNvCxnSpPr>
          <p:nvPr/>
        </p:nvCxnSpPr>
        <p:spPr>
          <a:xfrm>
            <a:off x="3964449" y="1120652"/>
            <a:ext cx="0" cy="4902597"/>
          </a:xfrm>
          <a:prstGeom prst="line">
            <a:avLst/>
          </a:prstGeom>
          <a:ln w="57150">
            <a:solidFill>
              <a:srgbClr val="243498"/>
            </a:solidFill>
          </a:ln>
        </p:spPr>
        <p:style>
          <a:lnRef idx="1">
            <a:schemeClr val="accent1"/>
          </a:lnRef>
          <a:fillRef idx="0">
            <a:schemeClr val="accent1"/>
          </a:fillRef>
          <a:effectRef idx="0">
            <a:schemeClr val="accent1"/>
          </a:effectRef>
          <a:fontRef idx="minor">
            <a:schemeClr val="tx1"/>
          </a:fontRef>
        </p:style>
      </p:cxnSp>
      <p:pic>
        <p:nvPicPr>
          <p:cNvPr id="2" name="Picture 1" descr="A logo with a football ball&#10;&#10;Description automatically generated">
            <a:extLst>
              <a:ext uri="{FF2B5EF4-FFF2-40B4-BE49-F238E27FC236}">
                <a16:creationId xmlns:a16="http://schemas.microsoft.com/office/drawing/2014/main" id="{3370E3F0-94FB-E9AC-6054-D589118DCB1D}"/>
              </a:ext>
            </a:extLst>
          </p:cNvPr>
          <p:cNvPicPr>
            <a:picLocks/>
          </p:cNvPicPr>
          <p:nvPr/>
        </p:nvPicPr>
        <p:blipFill>
          <a:blip r:embed="rId2"/>
          <a:srcRect l="-10789" b="13617"/>
          <a:stretch>
            <a:fillRect/>
          </a:stretch>
        </p:blipFill>
        <p:spPr>
          <a:xfrm>
            <a:off x="9434611" y="78799"/>
            <a:ext cx="2510789" cy="1159163"/>
          </a:xfrm>
          <a:prstGeom prst="rect">
            <a:avLst/>
          </a:prstGeom>
        </p:spPr>
      </p:pic>
    </p:spTree>
    <p:extLst>
      <p:ext uri="{BB962C8B-B14F-4D97-AF65-F5344CB8AC3E}">
        <p14:creationId xmlns:p14="http://schemas.microsoft.com/office/powerpoint/2010/main" val="380212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ED11028-8CA6-CC19-4016-4CCE9F9B3EBD}"/>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Best Practice Considerations</a:t>
            </a:r>
          </a:p>
        </p:txBody>
      </p:sp>
      <p:sp>
        <p:nvSpPr>
          <p:cNvPr id="2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Content Placeholder 3">
            <a:extLst>
              <a:ext uri="{FF2B5EF4-FFF2-40B4-BE49-F238E27FC236}">
                <a16:creationId xmlns:a16="http://schemas.microsoft.com/office/drawing/2014/main" id="{926E410C-311A-4D76-653F-4DBD04A20AEA}"/>
              </a:ext>
            </a:extLst>
          </p:cNvPr>
          <p:cNvGraphicFramePr/>
          <p:nvPr>
            <p:extLst>
              <p:ext uri="{D42A27DB-BD31-4B8C-83A1-F6EECF244321}">
                <p14:modId xmlns:p14="http://schemas.microsoft.com/office/powerpoint/2010/main" val="2209940996"/>
              </p:ext>
            </p:extLst>
          </p:nvPr>
        </p:nvGraphicFramePr>
        <p:xfrm>
          <a:off x="838200" y="2055813"/>
          <a:ext cx="10744200" cy="4057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a football ball&#10;&#10;Description automatically generated">
            <a:extLst>
              <a:ext uri="{FF2B5EF4-FFF2-40B4-BE49-F238E27FC236}">
                <a16:creationId xmlns:a16="http://schemas.microsoft.com/office/drawing/2014/main" id="{8AE594BF-B2F3-CD4B-6F9D-E0A05296B1F9}"/>
              </a:ext>
            </a:extLst>
          </p:cNvPr>
          <p:cNvPicPr>
            <a:picLocks/>
          </p:cNvPicPr>
          <p:nvPr/>
        </p:nvPicPr>
        <p:blipFill>
          <a:blip r:embed="rId7"/>
          <a:srcRect l="-10789" b="13617"/>
          <a:stretch>
            <a:fillRect/>
          </a:stretch>
        </p:blipFill>
        <p:spPr>
          <a:xfrm>
            <a:off x="9434611" y="78799"/>
            <a:ext cx="2510789" cy="1159163"/>
          </a:xfrm>
          <a:prstGeom prst="rect">
            <a:avLst/>
          </a:prstGeom>
        </p:spPr>
      </p:pic>
    </p:spTree>
    <p:extLst>
      <p:ext uri="{BB962C8B-B14F-4D97-AF65-F5344CB8AC3E}">
        <p14:creationId xmlns:p14="http://schemas.microsoft.com/office/powerpoint/2010/main" val="304764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6E88CE-A926-3DB6-570E-3AEADC07CC2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33DF201-F2DE-E401-D3E4-B1CAD452C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40C7783-AD23-8893-C914-711E7FAD1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9F888DB-47E0-2471-1405-28871DD1D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87F9E5-F3EB-B797-3F1C-6140B2F7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3">
            <a:extLst>
              <a:ext uri="{FF2B5EF4-FFF2-40B4-BE49-F238E27FC236}">
                <a16:creationId xmlns:a16="http://schemas.microsoft.com/office/drawing/2014/main" id="{DAA35D74-C7D6-CABA-178D-6FC8144DD325}"/>
              </a:ext>
            </a:extLst>
          </p:cNvPr>
          <p:cNvGraphicFramePr>
            <a:graphicFrameLocks noGrp="1"/>
          </p:cNvGraphicFramePr>
          <p:nvPr>
            <p:ph idx="1"/>
            <p:extLst>
              <p:ext uri="{D42A27DB-BD31-4B8C-83A1-F6EECF244321}">
                <p14:modId xmlns:p14="http://schemas.microsoft.com/office/powerpoint/2010/main" val="2934337300"/>
              </p:ext>
            </p:extLst>
          </p:nvPr>
        </p:nvGraphicFramePr>
        <p:xfrm>
          <a:off x="372402" y="1972022"/>
          <a:ext cx="11447195" cy="442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1EF4F60-7270-2056-7F7D-F52EDAA45E0D}"/>
              </a:ext>
            </a:extLst>
          </p:cNvPr>
          <p:cNvSpPr txBox="1"/>
          <p:nvPr/>
        </p:nvSpPr>
        <p:spPr>
          <a:xfrm>
            <a:off x="644056" y="464811"/>
            <a:ext cx="10927829" cy="646331"/>
          </a:xfrm>
          <a:prstGeom prst="rect">
            <a:avLst/>
          </a:prstGeom>
          <a:noFill/>
        </p:spPr>
        <p:txBody>
          <a:bodyPr wrap="square" rtlCol="0">
            <a:spAutoFit/>
          </a:bodyPr>
          <a:lstStyle/>
          <a:p>
            <a:r>
              <a:rPr lang="en-US" sz="3600" b="1" dirty="0">
                <a:solidFill>
                  <a:schemeClr val="bg1"/>
                </a:solidFill>
              </a:rPr>
              <a:t>Best Practice Considerations</a:t>
            </a:r>
          </a:p>
        </p:txBody>
      </p:sp>
    </p:spTree>
    <p:extLst>
      <p:ext uri="{BB962C8B-B14F-4D97-AF65-F5344CB8AC3E}">
        <p14:creationId xmlns:p14="http://schemas.microsoft.com/office/powerpoint/2010/main" val="108831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69AA115-F68A-6CDE-3E2F-772A6ECF4E5F}"/>
              </a:ext>
            </a:extLst>
          </p:cNvPr>
          <p:cNvSpPr>
            <a:spLocks noGrp="1"/>
          </p:cNvSpPr>
          <p:nvPr>
            <p:ph type="title"/>
          </p:nvPr>
        </p:nvSpPr>
        <p:spPr>
          <a:xfrm>
            <a:off x="402336" y="3668917"/>
            <a:ext cx="11384280" cy="2535212"/>
          </a:xfrm>
        </p:spPr>
        <p:txBody>
          <a:bodyPr vert="horz" lIns="91440" tIns="45720" rIns="91440" bIns="45720" rtlCol="0" anchor="ctr">
            <a:normAutofit/>
          </a:bodyPr>
          <a:lstStyle/>
          <a:p>
            <a:pPr algn="ctr"/>
            <a:r>
              <a:rPr lang="en-US" sz="3400" kern="1200" dirty="0">
                <a:solidFill>
                  <a:schemeClr val="tx1"/>
                </a:solidFill>
                <a:latin typeface="+mj-lt"/>
                <a:ea typeface="+mj-ea"/>
                <a:cs typeface="+mj-cs"/>
              </a:rPr>
              <a:t> NCYSA will be providing our Associations </a:t>
            </a: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with a statement to share with their members</a:t>
            </a: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about the Seasonal </a:t>
            </a:r>
            <a:r>
              <a:rPr lang="en-US" sz="3400" dirty="0"/>
              <a:t>Y</a:t>
            </a:r>
            <a:r>
              <a:rPr lang="en-US" sz="3400" kern="1200" dirty="0">
                <a:solidFill>
                  <a:schemeClr val="tx1"/>
                </a:solidFill>
                <a:latin typeface="+mj-lt"/>
                <a:ea typeface="+mj-ea"/>
                <a:cs typeface="+mj-cs"/>
              </a:rPr>
              <a:t>ear </a:t>
            </a:r>
            <a:r>
              <a:rPr lang="en-US" sz="3400" dirty="0"/>
              <a:t>A</a:t>
            </a:r>
            <a:r>
              <a:rPr lang="en-US" sz="3400" kern="1200" dirty="0">
                <a:solidFill>
                  <a:schemeClr val="tx1"/>
                </a:solidFill>
                <a:latin typeface="+mj-lt"/>
                <a:ea typeface="+mj-ea"/>
                <a:cs typeface="+mj-cs"/>
              </a:rPr>
              <a:t>ge </a:t>
            </a:r>
            <a:r>
              <a:rPr lang="en-US" sz="3400" dirty="0"/>
              <a:t>G</a:t>
            </a:r>
            <a:r>
              <a:rPr lang="en-US" sz="3400" kern="1200" dirty="0">
                <a:solidFill>
                  <a:schemeClr val="tx1"/>
                </a:solidFill>
                <a:latin typeface="+mj-lt"/>
                <a:ea typeface="+mj-ea"/>
                <a:cs typeface="+mj-cs"/>
              </a:rPr>
              <a:t>roup</a:t>
            </a: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change for the 2026/2027 soccer season.      </a:t>
            </a:r>
          </a:p>
        </p:txBody>
      </p:sp>
      <p:sp>
        <p:nvSpPr>
          <p:cNvPr id="3" name="Right Triangle 2">
            <a:extLst>
              <a:ext uri="{FF2B5EF4-FFF2-40B4-BE49-F238E27FC236}">
                <a16:creationId xmlns:a16="http://schemas.microsoft.com/office/drawing/2014/main" id="{EC1A1069-CD92-F696-793F-E1A99DAD14A8}"/>
              </a:ext>
            </a:extLst>
          </p:cNvPr>
          <p:cNvSpPr/>
          <p:nvPr/>
        </p:nvSpPr>
        <p:spPr>
          <a:xfrm rot="16200000">
            <a:off x="8942832" y="3611880"/>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logo with a football ball&#10;&#10;Description automatically generated">
            <a:extLst>
              <a:ext uri="{FF2B5EF4-FFF2-40B4-BE49-F238E27FC236}">
                <a16:creationId xmlns:a16="http://schemas.microsoft.com/office/drawing/2014/main" id="{5799C00E-ADA2-4D6C-D1A8-1A0693B2F4B9}"/>
              </a:ext>
            </a:extLst>
          </p:cNvPr>
          <p:cNvPicPr>
            <a:picLocks/>
          </p:cNvPicPr>
          <p:nvPr/>
        </p:nvPicPr>
        <p:blipFill>
          <a:blip r:embed="rId2"/>
          <a:srcRect l="-10789" b="13617"/>
          <a:stretch>
            <a:fillRect/>
          </a:stretch>
        </p:blipFill>
        <p:spPr>
          <a:xfrm>
            <a:off x="3781168" y="1383962"/>
            <a:ext cx="4151808" cy="1947999"/>
          </a:xfrm>
          <a:prstGeom prst="rect">
            <a:avLst/>
          </a:prstGeom>
        </p:spPr>
      </p:pic>
    </p:spTree>
    <p:extLst>
      <p:ext uri="{BB962C8B-B14F-4D97-AF65-F5344CB8AC3E}">
        <p14:creationId xmlns:p14="http://schemas.microsoft.com/office/powerpoint/2010/main" val="361346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football team&#10;&#10;AI-generated content may be incorrect.">
            <a:extLst>
              <a:ext uri="{FF2B5EF4-FFF2-40B4-BE49-F238E27FC236}">
                <a16:creationId xmlns:a16="http://schemas.microsoft.com/office/drawing/2014/main" id="{C6F7D59A-47F3-0A6F-FD66-D40B422143DA}"/>
              </a:ext>
            </a:extLst>
          </p:cNvPr>
          <p:cNvPicPr>
            <a:picLocks noChangeAspect="1"/>
          </p:cNvPicPr>
          <p:nvPr/>
        </p:nvPicPr>
        <p:blipFill>
          <a:blip r:embed="rId2"/>
          <a:srcRect t="15191" b="19688"/>
          <a:stretch>
            <a:fillRect/>
          </a:stretch>
        </p:blipFill>
        <p:spPr>
          <a:xfrm>
            <a:off x="706722" y="-52065"/>
            <a:ext cx="11208187" cy="4105606"/>
          </a:xfrm>
          <a:prstGeom prst="rect">
            <a:avLst/>
          </a:prstGeom>
        </p:spPr>
      </p:pic>
      <p:sp>
        <p:nvSpPr>
          <p:cNvPr id="14" name="Rectangle: Rounded Corners 1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2F95CBE3-FAC1-1A0F-D1FA-82156BF7741D}"/>
              </a:ext>
            </a:extLst>
          </p:cNvPr>
          <p:cNvSpPr>
            <a:spLocks noGrp="1"/>
          </p:cNvSpPr>
          <p:nvPr>
            <p:ph type="title"/>
          </p:nvPr>
        </p:nvSpPr>
        <p:spPr>
          <a:xfrm>
            <a:off x="566928" y="4203278"/>
            <a:ext cx="8557193" cy="536063"/>
          </a:xfrm>
        </p:spPr>
        <p:txBody>
          <a:bodyPr>
            <a:normAutofit/>
          </a:bodyPr>
          <a:lstStyle/>
          <a:p>
            <a:r>
              <a:rPr lang="en-US" sz="2800" dirty="0">
                <a:solidFill>
                  <a:schemeClr val="bg1"/>
                </a:solidFill>
              </a:rPr>
              <a:t>Information Available on NCYSA Website</a:t>
            </a:r>
          </a:p>
        </p:txBody>
      </p:sp>
      <p:sp>
        <p:nvSpPr>
          <p:cNvPr id="9" name="Content Placeholder 8">
            <a:extLst>
              <a:ext uri="{FF2B5EF4-FFF2-40B4-BE49-F238E27FC236}">
                <a16:creationId xmlns:a16="http://schemas.microsoft.com/office/drawing/2014/main" id="{817BF9F6-0CC4-45DE-41A8-59D2D5539C92}"/>
              </a:ext>
            </a:extLst>
          </p:cNvPr>
          <p:cNvSpPr>
            <a:spLocks noGrp="1"/>
          </p:cNvSpPr>
          <p:nvPr>
            <p:ph idx="1"/>
          </p:nvPr>
        </p:nvSpPr>
        <p:spPr>
          <a:xfrm>
            <a:off x="566928" y="4956314"/>
            <a:ext cx="11058144" cy="1306417"/>
          </a:xfrm>
          <a:solidFill>
            <a:srgbClr val="FCFF9B"/>
          </a:solidFill>
        </p:spPr>
        <p:txBody>
          <a:bodyPr anchor="ctr">
            <a:normAutofit/>
          </a:bodyPr>
          <a:lstStyle/>
          <a:p>
            <a:pPr marL="0" indent="0" algn="ctr">
              <a:buNone/>
            </a:pPr>
            <a:r>
              <a:rPr lang="en-US" sz="3600" dirty="0"/>
              <a:t>I will provide a snapshot of the </a:t>
            </a:r>
          </a:p>
          <a:p>
            <a:pPr marL="0" indent="0" algn="ctr">
              <a:buNone/>
            </a:pPr>
            <a:r>
              <a:rPr lang="en-US" sz="3600" dirty="0"/>
              <a:t>webpage &amp; how to access</a:t>
            </a:r>
          </a:p>
        </p:txBody>
      </p:sp>
      <p:sp>
        <p:nvSpPr>
          <p:cNvPr id="3" name="Title 1">
            <a:extLst>
              <a:ext uri="{FF2B5EF4-FFF2-40B4-BE49-F238E27FC236}">
                <a16:creationId xmlns:a16="http://schemas.microsoft.com/office/drawing/2014/main" id="{D16F4D15-48EF-80BF-5F4C-801EAB13CFA8}"/>
              </a:ext>
            </a:extLst>
          </p:cNvPr>
          <p:cNvSpPr txBox="1">
            <a:spLocks/>
          </p:cNvSpPr>
          <p:nvPr/>
        </p:nvSpPr>
        <p:spPr>
          <a:xfrm>
            <a:off x="1817403" y="6281354"/>
            <a:ext cx="8557193" cy="5360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FF0000"/>
              </a:solidFill>
            </a:endParaRPr>
          </a:p>
        </p:txBody>
      </p:sp>
    </p:spTree>
    <p:extLst>
      <p:ext uri="{BB962C8B-B14F-4D97-AF65-F5344CB8AC3E}">
        <p14:creationId xmlns:p14="http://schemas.microsoft.com/office/powerpoint/2010/main" val="319141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064636-DE98-3B5E-B18A-D2278403F143}"/>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D2171AF-B489-6A7A-B4C1-2D15F22E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AA2B75F-4A78-A19A-941B-831C2ED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19AF8-7AF6-AFB2-3DDC-540F82ADBD1D}"/>
              </a:ext>
            </a:extLst>
          </p:cNvPr>
          <p:cNvSpPr>
            <a:spLocks noGrp="1"/>
          </p:cNvSpPr>
          <p:nvPr>
            <p:ph type="title"/>
          </p:nvPr>
        </p:nvSpPr>
        <p:spPr>
          <a:xfrm>
            <a:off x="6590662" y="3971267"/>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a:t>
            </a:r>
          </a:p>
        </p:txBody>
      </p:sp>
      <p:pic>
        <p:nvPicPr>
          <p:cNvPr id="18" name="Graphic 17" descr="Help">
            <a:extLst>
              <a:ext uri="{FF2B5EF4-FFF2-40B4-BE49-F238E27FC236}">
                <a16:creationId xmlns:a16="http://schemas.microsoft.com/office/drawing/2014/main" id="{79356288-0B4C-1A31-307F-8D56BB6357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5" name="Group 24">
            <a:extLst>
              <a:ext uri="{FF2B5EF4-FFF2-40B4-BE49-F238E27FC236}">
                <a16:creationId xmlns:a16="http://schemas.microsoft.com/office/drawing/2014/main" id="{D3181019-CBF3-62D9-D23C-99C14B00C9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6" name="Freeform: Shape 25">
              <a:extLst>
                <a:ext uri="{FF2B5EF4-FFF2-40B4-BE49-F238E27FC236}">
                  <a16:creationId xmlns:a16="http://schemas.microsoft.com/office/drawing/2014/main" id="{DCFA14D8-73DD-657B-DC33-56CE0C2BF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D28EA0E-6252-DBE4-3D60-A21E32F8A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DA208A5-147E-A76E-9FA5-53F18E48F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logo with a football ball in the middle&#10;&#10;AI-generated content may be incorrect.">
            <a:extLst>
              <a:ext uri="{FF2B5EF4-FFF2-40B4-BE49-F238E27FC236}">
                <a16:creationId xmlns:a16="http://schemas.microsoft.com/office/drawing/2014/main" id="{15333EF6-09B3-4993-69FA-B5DFC8EDC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9758" y="34854"/>
            <a:ext cx="2621772" cy="1957589"/>
          </a:xfrm>
          <a:prstGeom prst="rect">
            <a:avLst/>
          </a:prstGeom>
        </p:spPr>
      </p:pic>
    </p:spTree>
    <p:extLst>
      <p:ext uri="{BB962C8B-B14F-4D97-AF65-F5344CB8AC3E}">
        <p14:creationId xmlns:p14="http://schemas.microsoft.com/office/powerpoint/2010/main" val="35577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BE706-B4D8-BF56-6C9B-012FEAFEA670}"/>
              </a:ext>
            </a:extLst>
          </p:cNvPr>
          <p:cNvSpPr>
            <a:spLocks noGrp="1"/>
          </p:cNvSpPr>
          <p:nvPr>
            <p:ph type="title"/>
          </p:nvPr>
        </p:nvSpPr>
        <p:spPr>
          <a:xfrm>
            <a:off x="272172" y="335336"/>
            <a:ext cx="10044023" cy="877729"/>
          </a:xfrm>
        </p:spPr>
        <p:txBody>
          <a:bodyPr anchor="ctr">
            <a:normAutofit fontScale="90000"/>
          </a:bodyPr>
          <a:lstStyle/>
          <a:p>
            <a:r>
              <a:rPr lang="en-US" sz="4000" dirty="0">
                <a:solidFill>
                  <a:srgbClr val="FFFFFF"/>
                </a:solidFill>
              </a:rPr>
              <a:t>Agenda – Competitive &amp; Youth Academy Discussion</a:t>
            </a:r>
          </a:p>
        </p:txBody>
      </p:sp>
      <p:graphicFrame>
        <p:nvGraphicFramePr>
          <p:cNvPr id="5" name="Content Placeholder 4">
            <a:extLst>
              <a:ext uri="{FF2B5EF4-FFF2-40B4-BE49-F238E27FC236}">
                <a16:creationId xmlns:a16="http://schemas.microsoft.com/office/drawing/2014/main" id="{3D85CE72-B917-AD35-2358-6670C676948B}"/>
              </a:ext>
            </a:extLst>
          </p:cNvPr>
          <p:cNvGraphicFramePr>
            <a:graphicFrameLocks noGrp="1"/>
          </p:cNvGraphicFramePr>
          <p:nvPr>
            <p:ph idx="1"/>
            <p:extLst>
              <p:ext uri="{D42A27DB-BD31-4B8C-83A1-F6EECF244321}">
                <p14:modId xmlns:p14="http://schemas.microsoft.com/office/powerpoint/2010/main" val="3022241675"/>
              </p:ext>
              <p:ext uri="{E7BDC344-281C-4309-B0C6-D0EE65EED2A8}">
                <p202:designPr xmlns:p202="http://schemas.microsoft.com/office/powerpoint/2020/02/main">
                  <p202:designTagLst>
                    <p202:designTag name="ARCH:1:CLS" val="StackedSequentialRowTable"/>
                  </p202:designTagLst>
                </p202:designPr>
              </p:ext>
            </p:extLst>
          </p:nvPr>
        </p:nvGraphicFramePr>
        <p:xfrm>
          <a:off x="397695" y="1870957"/>
          <a:ext cx="11396609" cy="4599590"/>
        </p:xfrm>
        <a:graphic>
          <a:graphicData uri="http://schemas.openxmlformats.org/drawingml/2006/table">
            <a:tbl>
              <a:tblPr bandRow="1">
                <a:noFill/>
                <a:tableStyleId>{5C22544A-7EE6-4342-B048-85BDC9FD1C3A}</a:tableStyleId>
              </a:tblPr>
              <a:tblGrid>
                <a:gridCol w="1577962">
                  <a:extLst>
                    <a:ext uri="{9D8B030D-6E8A-4147-A177-3AD203B41FA5}">
                      <a16:colId xmlns:a16="http://schemas.microsoft.com/office/drawing/2014/main" val="775834684"/>
                    </a:ext>
                  </a:extLst>
                </a:gridCol>
                <a:gridCol w="9818647">
                  <a:extLst>
                    <a:ext uri="{9D8B030D-6E8A-4147-A177-3AD203B41FA5}">
                      <a16:colId xmlns:a16="http://schemas.microsoft.com/office/drawing/2014/main" val="2775968297"/>
                    </a:ext>
                  </a:extLst>
                </a:gridCol>
              </a:tblGrid>
              <a:tr h="813715">
                <a:tc>
                  <a:txBody>
                    <a:bodyPr/>
                    <a:lstStyle/>
                    <a:p>
                      <a:pPr algn="l">
                        <a:buNone/>
                      </a:pPr>
                      <a:r>
                        <a:rPr lang="en-US" sz="3300" b="1" cap="none" spc="0" dirty="0">
                          <a:solidFill>
                            <a:schemeClr val="tx1"/>
                          </a:solidFill>
                        </a:rPr>
                        <a:t>01</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000" b="1" cap="none" spc="0" dirty="0">
                          <a:solidFill>
                            <a:schemeClr val="tx1"/>
                          </a:solidFill>
                        </a:rPr>
                        <a:t>Introduction of Topic &amp; Speakers</a:t>
                      </a:r>
                      <a:r>
                        <a:rPr lang="en-US" sz="2000" b="0" cap="none" spc="0" dirty="0">
                          <a:solidFill>
                            <a:schemeClr val="tx1"/>
                          </a:solidFill>
                        </a:rPr>
                        <a:t> – Kathy Robinson, NCYSA Executive Director</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520498107"/>
                  </a:ext>
                </a:extLst>
              </a:tr>
              <a:tr h="813715">
                <a:tc>
                  <a:txBody>
                    <a:bodyPr/>
                    <a:lstStyle/>
                    <a:p>
                      <a:pPr algn="l">
                        <a:buNone/>
                      </a:pPr>
                      <a:r>
                        <a:rPr lang="en-US" sz="3300" b="1" cap="none" spc="0" dirty="0">
                          <a:solidFill>
                            <a:schemeClr val="tx1"/>
                          </a:solidFill>
                        </a:rPr>
                        <a:t>02</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000" b="1" cap="none" spc="0" dirty="0">
                          <a:solidFill>
                            <a:schemeClr val="tx1"/>
                          </a:solidFill>
                        </a:rPr>
                        <a:t>U.S. Soccer Directive &amp; Registration Guidelines for Seasonal Year Age Group Formation:</a:t>
                      </a:r>
                    </a:p>
                    <a:p>
                      <a:pPr algn="l">
                        <a:buNone/>
                      </a:pPr>
                      <a:r>
                        <a:rPr lang="en-US" sz="2000" b="0" cap="none" spc="0" dirty="0">
                          <a:solidFill>
                            <a:schemeClr val="tx1"/>
                          </a:solidFill>
                        </a:rPr>
                        <a:t>                     </a:t>
                      </a:r>
                      <a:r>
                        <a:rPr lang="en-US" sz="2000" b="0" cap="none" spc="0" dirty="0">
                          <a:solidFill>
                            <a:schemeClr val="tx1"/>
                          </a:solidFill>
                          <a:latin typeface="Wingdings" pitchFamily="2" charset="2"/>
                        </a:rPr>
                        <a:t>n</a:t>
                      </a:r>
                      <a:r>
                        <a:rPr lang="en-US" sz="2000" b="0" cap="none" spc="0" dirty="0">
                          <a:solidFill>
                            <a:schemeClr val="tx1"/>
                          </a:solidFill>
                        </a:rPr>
                        <a:t> Jane Llewellyn, State Registrar</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1670024504"/>
                  </a:ext>
                </a:extLst>
              </a:tr>
              <a:tr h="813715">
                <a:tc>
                  <a:txBody>
                    <a:bodyPr/>
                    <a:lstStyle/>
                    <a:p>
                      <a:pPr algn="l">
                        <a:buNone/>
                      </a:pPr>
                      <a:r>
                        <a:rPr lang="en-US" sz="3300" b="1" cap="none" spc="0" dirty="0">
                          <a:solidFill>
                            <a:schemeClr val="tx1"/>
                          </a:solidFill>
                        </a:rPr>
                        <a:t>03</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000" b="1" cap="none" spc="0" dirty="0">
                          <a:solidFill>
                            <a:schemeClr val="tx1"/>
                          </a:solidFill>
                        </a:rPr>
                        <a:t>NCYSA Classic League </a:t>
                      </a:r>
                    </a:p>
                    <a:p>
                      <a:pPr algn="l">
                        <a:buNone/>
                      </a:pPr>
                      <a:r>
                        <a:rPr lang="en-US" sz="2000" b="0" cap="none" spc="0" dirty="0">
                          <a:solidFill>
                            <a:schemeClr val="tx1"/>
                          </a:solidFill>
                        </a:rPr>
                        <a:t>                     </a:t>
                      </a:r>
                      <a:r>
                        <a:rPr lang="en-US" sz="2000" b="0" cap="none" spc="0" dirty="0">
                          <a:solidFill>
                            <a:schemeClr val="tx1"/>
                          </a:solidFill>
                          <a:latin typeface="Wingdings" pitchFamily="2" charset="2"/>
                        </a:rPr>
                        <a:t>n</a:t>
                      </a:r>
                      <a:r>
                        <a:rPr lang="en-US" sz="2000" b="0" cap="none" spc="0" dirty="0">
                          <a:solidFill>
                            <a:schemeClr val="tx1"/>
                          </a:solidFill>
                        </a:rPr>
                        <a:t> Colby Morton, NCYSA Assistant Director,  Classic &amp; State Cups</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2115398033"/>
                  </a:ext>
                </a:extLst>
              </a:tr>
              <a:tr h="713221">
                <a:tc>
                  <a:txBody>
                    <a:bodyPr/>
                    <a:lstStyle/>
                    <a:p>
                      <a:pPr algn="l">
                        <a:buNone/>
                      </a:pPr>
                      <a:r>
                        <a:rPr lang="en-US" sz="3300" b="1" cap="none" spc="0" dirty="0">
                          <a:solidFill>
                            <a:schemeClr val="tx1"/>
                          </a:solidFill>
                        </a:rPr>
                        <a:t>04</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solidFill>
                      <a:schemeClr val="accent1">
                        <a:lumMod val="20000"/>
                        <a:lumOff val="80000"/>
                      </a:schemeClr>
                    </a:solidFill>
                  </a:tcPr>
                </a:tc>
                <a:tc>
                  <a:txBody>
                    <a:bodyPr/>
                    <a:lstStyle/>
                    <a:p>
                      <a:pPr algn="l">
                        <a:buNone/>
                      </a:pPr>
                      <a:r>
                        <a:rPr lang="en-US" sz="2000" b="1" cap="none" spc="0" dirty="0">
                          <a:solidFill>
                            <a:schemeClr val="tx1"/>
                          </a:solidFill>
                        </a:rPr>
                        <a:t>Best Practice Considerations for DOC/Coaches:   </a:t>
                      </a:r>
                    </a:p>
                    <a:p>
                      <a:pPr algn="l">
                        <a:buNone/>
                      </a:pPr>
                      <a:r>
                        <a:rPr lang="en-US" sz="2000" b="0" cap="none" spc="0" dirty="0">
                          <a:solidFill>
                            <a:schemeClr val="tx1"/>
                          </a:solidFill>
                        </a:rPr>
                        <a:t>                     </a:t>
                      </a:r>
                      <a:r>
                        <a:rPr lang="en-US" sz="2000" b="0" cap="none" spc="0" dirty="0">
                          <a:solidFill>
                            <a:schemeClr val="tx1"/>
                          </a:solidFill>
                          <a:latin typeface="Wingdings" pitchFamily="2" charset="2"/>
                        </a:rPr>
                        <a:t>n</a:t>
                      </a:r>
                      <a:r>
                        <a:rPr lang="en-US" sz="2000" b="0" cap="none" spc="0" dirty="0">
                          <a:solidFill>
                            <a:schemeClr val="tx1"/>
                          </a:solidFill>
                        </a:rPr>
                        <a:t> Bill Furjanic, NCYSA Technical Director</a:t>
                      </a:r>
                    </a:p>
                    <a:p>
                      <a:pPr algn="l">
                        <a:buNone/>
                      </a:pPr>
                      <a:r>
                        <a:rPr lang="en-US" sz="2000" b="0" cap="none" spc="0" dirty="0">
                          <a:solidFill>
                            <a:schemeClr val="tx1"/>
                          </a:solidFill>
                        </a:rPr>
                        <a:t>                     </a:t>
                      </a:r>
                      <a:r>
                        <a:rPr lang="en-US" sz="2000" b="0" cap="none" spc="0" dirty="0">
                          <a:solidFill>
                            <a:schemeClr val="tx1"/>
                          </a:solidFill>
                          <a:latin typeface="Wingdings" pitchFamily="2" charset="2"/>
                        </a:rPr>
                        <a:t>n</a:t>
                      </a:r>
                      <a:r>
                        <a:rPr lang="en-US" sz="2000" b="0" cap="none" spc="0" dirty="0">
                          <a:solidFill>
                            <a:schemeClr val="tx1"/>
                          </a:solidFill>
                        </a:rPr>
                        <a:t> John Trice, NCYSA Associate Technical Director,  ODP &amp; Youth Academy</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solidFill>
                        <a:schemeClr val="accent1"/>
                      </a:solidFill>
                      <a:prstDash val="solid"/>
                    </a:lnB>
                    <a:noFill/>
                  </a:tcPr>
                </a:tc>
                <a:extLst>
                  <a:ext uri="{0D108BD9-81ED-4DB2-BD59-A6C34878D82A}">
                    <a16:rowId xmlns:a16="http://schemas.microsoft.com/office/drawing/2014/main" val="722261007"/>
                  </a:ext>
                </a:extLst>
              </a:tr>
              <a:tr h="813715">
                <a:tc>
                  <a:txBody>
                    <a:bodyPr/>
                    <a:lstStyle/>
                    <a:p>
                      <a:pPr algn="l">
                        <a:buNone/>
                      </a:pPr>
                      <a:r>
                        <a:rPr lang="en-US" sz="3300" b="1" cap="none" spc="0" dirty="0">
                          <a:solidFill>
                            <a:schemeClr val="tx1"/>
                          </a:solidFill>
                        </a:rPr>
                        <a:t>05</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noFill/>
                      <a:prstDash val="solid"/>
                    </a:lnB>
                    <a:solidFill>
                      <a:schemeClr val="accent1">
                        <a:lumMod val="20000"/>
                        <a:lumOff val="80000"/>
                      </a:schemeClr>
                    </a:solidFill>
                  </a:tcPr>
                </a:tc>
                <a:tc>
                  <a:txBody>
                    <a:bodyPr/>
                    <a:lstStyle/>
                    <a:p>
                      <a:pPr algn="l">
                        <a:buNone/>
                      </a:pPr>
                      <a:r>
                        <a:rPr lang="en-US" sz="2000" b="1" cap="none" spc="0" dirty="0">
                          <a:solidFill>
                            <a:schemeClr val="tx1"/>
                          </a:solidFill>
                        </a:rPr>
                        <a:t>Questions</a:t>
                      </a:r>
                    </a:p>
                  </a:txBody>
                  <a:tcPr marL="139760" marR="139760" marT="139760" marB="139760" anchor="ctr">
                    <a:lnL w="12700" cmpd="sng">
                      <a:noFill/>
                      <a:prstDash val="solid"/>
                    </a:lnL>
                    <a:lnR w="12700" cmpd="sng">
                      <a:noFill/>
                      <a:prstDash val="solid"/>
                    </a:lnR>
                    <a:lnT w="6350" cap="flat" cmpd="sng" algn="ctr">
                      <a:solidFill>
                        <a:schemeClr val="accent1"/>
                      </a:solidFill>
                      <a:prstDash val="solid"/>
                    </a:lnT>
                    <a:lnB w="6350" cap="flat" cmpd="sng" algn="ctr">
                      <a:noFill/>
                      <a:prstDash val="solid"/>
                    </a:lnB>
                    <a:noFill/>
                  </a:tcPr>
                </a:tc>
                <a:extLst>
                  <a:ext uri="{0D108BD9-81ED-4DB2-BD59-A6C34878D82A}">
                    <a16:rowId xmlns:a16="http://schemas.microsoft.com/office/drawing/2014/main" val="3627430533"/>
                  </a:ext>
                </a:extLst>
              </a:tr>
            </a:tbl>
          </a:graphicData>
        </a:graphic>
      </p:graphicFrame>
      <p:pic>
        <p:nvPicPr>
          <p:cNvPr id="4" name="Picture 3" descr="A logo with a football ball in the middle&#10;&#10;AI-generated content may be incorrect.">
            <a:extLst>
              <a:ext uri="{FF2B5EF4-FFF2-40B4-BE49-F238E27FC236}">
                <a16:creationId xmlns:a16="http://schemas.microsoft.com/office/drawing/2014/main" id="{1C5842F0-337D-3B96-9FE9-E1D7CC4EB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428" y="64187"/>
            <a:ext cx="1929224" cy="1440487"/>
          </a:xfrm>
          <a:prstGeom prst="rect">
            <a:avLst/>
          </a:prstGeom>
        </p:spPr>
      </p:pic>
    </p:spTree>
    <p:extLst>
      <p:ext uri="{BB962C8B-B14F-4D97-AF65-F5344CB8AC3E}">
        <p14:creationId xmlns:p14="http://schemas.microsoft.com/office/powerpoint/2010/main" val="342964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logo of a usa team&#10;&#10;AI-generated content may be incorrect.">
            <a:extLst>
              <a:ext uri="{FF2B5EF4-FFF2-40B4-BE49-F238E27FC236}">
                <a16:creationId xmlns:a16="http://schemas.microsoft.com/office/drawing/2014/main" id="{25D99EAB-5DA5-7161-5FBF-889D03F8F14C}"/>
              </a:ext>
            </a:extLst>
          </p:cNvPr>
          <p:cNvPicPr>
            <a:picLocks noChangeAspect="1"/>
          </p:cNvPicPr>
          <p:nvPr/>
        </p:nvPicPr>
        <p:blipFill>
          <a:blip r:embed="rId2"/>
          <a:stretch>
            <a:fillRect/>
          </a:stretch>
        </p:blipFill>
        <p:spPr>
          <a:xfrm>
            <a:off x="593615" y="2309122"/>
            <a:ext cx="3069256" cy="3724490"/>
          </a:xfrm>
          <a:prstGeom prst="rect">
            <a:avLst/>
          </a:prstGeom>
        </p:spPr>
      </p:pic>
      <p:cxnSp>
        <p:nvCxnSpPr>
          <p:cNvPr id="28" name="Straight Connector 27">
            <a:extLst>
              <a:ext uri="{FF2B5EF4-FFF2-40B4-BE49-F238E27FC236}">
                <a16:creationId xmlns:a16="http://schemas.microsoft.com/office/drawing/2014/main" id="{025D3254-5E7B-D4E4-3869-5956DE7FB285}"/>
              </a:ext>
            </a:extLst>
          </p:cNvPr>
          <p:cNvCxnSpPr>
            <a:cxnSpLocks/>
          </p:cNvCxnSpPr>
          <p:nvPr/>
        </p:nvCxnSpPr>
        <p:spPr>
          <a:xfrm>
            <a:off x="3902907" y="2210451"/>
            <a:ext cx="0" cy="4020502"/>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football update&#10;&#10;AI-generated content may be incorrect.">
            <a:extLst>
              <a:ext uri="{FF2B5EF4-FFF2-40B4-BE49-F238E27FC236}">
                <a16:creationId xmlns:a16="http://schemas.microsoft.com/office/drawing/2014/main" id="{098D9A5B-6EAA-7F4D-B2D3-3BDCEE849E40}"/>
              </a:ext>
            </a:extLst>
          </p:cNvPr>
          <p:cNvPicPr>
            <a:picLocks noChangeAspect="1"/>
          </p:cNvPicPr>
          <p:nvPr/>
        </p:nvPicPr>
        <p:blipFill>
          <a:blip r:embed="rId3"/>
          <a:stretch>
            <a:fillRect/>
          </a:stretch>
        </p:blipFill>
        <p:spPr>
          <a:xfrm>
            <a:off x="4142944" y="1868012"/>
            <a:ext cx="7658100" cy="4165600"/>
          </a:xfrm>
          <a:prstGeom prst="rect">
            <a:avLst/>
          </a:prstGeom>
        </p:spPr>
      </p:pic>
      <p:sp>
        <p:nvSpPr>
          <p:cNvPr id="4" name="TextBox 3">
            <a:extLst>
              <a:ext uri="{FF2B5EF4-FFF2-40B4-BE49-F238E27FC236}">
                <a16:creationId xmlns:a16="http://schemas.microsoft.com/office/drawing/2014/main" id="{87761AF8-F292-9D53-B1B4-E80C7E344B76}"/>
              </a:ext>
            </a:extLst>
          </p:cNvPr>
          <p:cNvSpPr txBox="1"/>
          <p:nvPr/>
        </p:nvSpPr>
        <p:spPr>
          <a:xfrm>
            <a:off x="572493" y="942109"/>
            <a:ext cx="8199617" cy="461665"/>
          </a:xfrm>
          <a:prstGeom prst="rect">
            <a:avLst/>
          </a:prstGeom>
          <a:noFill/>
        </p:spPr>
        <p:txBody>
          <a:bodyPr wrap="none" rtlCol="0">
            <a:spAutoFit/>
          </a:bodyPr>
          <a:lstStyle/>
          <a:p>
            <a:r>
              <a:rPr lang="en-US" sz="2400" b="1" dirty="0"/>
              <a:t>Initial Memo from U.S. Soccer to all members:  December 2024</a:t>
            </a:r>
          </a:p>
        </p:txBody>
      </p:sp>
    </p:spTree>
    <p:extLst>
      <p:ext uri="{BB962C8B-B14F-4D97-AF65-F5344CB8AC3E}">
        <p14:creationId xmlns:p14="http://schemas.microsoft.com/office/powerpoint/2010/main" val="418089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5AEA1B-E1D0-54D2-2B34-7EB6026CB4BF}"/>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EFE6E8-F45C-3F7D-E5EF-3687283F6D0D}"/>
              </a:ext>
            </a:extLst>
          </p:cNvPr>
          <p:cNvSpPr txBox="1"/>
          <p:nvPr/>
        </p:nvSpPr>
        <p:spPr>
          <a:xfrm>
            <a:off x="690912" y="276903"/>
            <a:ext cx="9458440"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dirty="0">
                <a:solidFill>
                  <a:srgbClr val="FFFFFF"/>
                </a:solidFill>
                <a:latin typeface="+mj-lt"/>
                <a:ea typeface="+mj-ea"/>
                <a:cs typeface="+mj-cs"/>
              </a:rPr>
              <a:t>Initial Memo from U.S. Soccer to all members:  November 2024</a:t>
            </a:r>
          </a:p>
        </p:txBody>
      </p:sp>
      <p:sp>
        <p:nvSpPr>
          <p:cNvPr id="9" name="TextBox 8">
            <a:extLst>
              <a:ext uri="{FF2B5EF4-FFF2-40B4-BE49-F238E27FC236}">
                <a16:creationId xmlns:a16="http://schemas.microsoft.com/office/drawing/2014/main" id="{BD9FF55B-7430-DC62-20AC-37A5F504D240}"/>
              </a:ext>
            </a:extLst>
          </p:cNvPr>
          <p:cNvSpPr txBox="1"/>
          <p:nvPr/>
        </p:nvSpPr>
        <p:spPr>
          <a:xfrm>
            <a:off x="4231572" y="3186042"/>
            <a:ext cx="7004463" cy="1231105"/>
          </a:xfrm>
          <a:prstGeom prst="rect">
            <a:avLst/>
          </a:prstGeom>
        </p:spPr>
        <p:txBody>
          <a:bodyPr vert="horz" lIns="91440" tIns="45720" rIns="91440" bIns="45720" rtlCol="0" anchor="ctr">
            <a:normAutofit/>
          </a:bodyPr>
          <a:lstStyle/>
          <a:p>
            <a:pPr>
              <a:lnSpc>
                <a:spcPct val="90000"/>
              </a:lnSpc>
              <a:spcBef>
                <a:spcPts val="1000"/>
              </a:spcBef>
            </a:pPr>
            <a:r>
              <a:rPr lang="en-US" sz="2800" b="1" kern="1200" dirty="0">
                <a:latin typeface="+mn-lt"/>
                <a:ea typeface="+mn-ea"/>
                <a:cs typeface="+mn-cs"/>
              </a:rPr>
              <a:t>Recognized:</a:t>
            </a:r>
          </a:p>
          <a:p>
            <a:pPr>
              <a:lnSpc>
                <a:spcPct val="90000"/>
              </a:lnSpc>
              <a:spcBef>
                <a:spcPts val="1000"/>
              </a:spcBef>
            </a:pPr>
            <a:r>
              <a:rPr lang="en-US" sz="2000" kern="1200" dirty="0">
                <a:latin typeface="+mn-lt"/>
                <a:ea typeface="+mn-ea"/>
                <a:cs typeface="+mn-cs"/>
              </a:rPr>
              <a:t>It’s not practical or optimal to choose one registration choice for the entire ecosystem </a:t>
            </a:r>
          </a:p>
        </p:txBody>
      </p:sp>
      <p:pic>
        <p:nvPicPr>
          <p:cNvPr id="35" name="Graphic 34" descr="Soccer Player">
            <a:extLst>
              <a:ext uri="{FF2B5EF4-FFF2-40B4-BE49-F238E27FC236}">
                <a16:creationId xmlns:a16="http://schemas.microsoft.com/office/drawing/2014/main" id="{E1062057-9BEF-0BB7-3C90-17F37CEC1B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939" y="2277687"/>
            <a:ext cx="3439545" cy="3439545"/>
          </a:xfrm>
          <a:prstGeom prst="rect">
            <a:avLst/>
          </a:prstGeom>
        </p:spPr>
      </p:pic>
      <p:sp>
        <p:nvSpPr>
          <p:cNvPr id="7" name="TextBox 6">
            <a:extLst>
              <a:ext uri="{FF2B5EF4-FFF2-40B4-BE49-F238E27FC236}">
                <a16:creationId xmlns:a16="http://schemas.microsoft.com/office/drawing/2014/main" id="{BC44CFC1-D1D8-D50B-B900-31B23331BC2F}"/>
              </a:ext>
            </a:extLst>
          </p:cNvPr>
          <p:cNvSpPr txBox="1"/>
          <p:nvPr/>
        </p:nvSpPr>
        <p:spPr>
          <a:xfrm>
            <a:off x="4231573" y="1778804"/>
            <a:ext cx="9747382" cy="1292662"/>
          </a:xfrm>
          <a:prstGeom prst="rect">
            <a:avLst/>
          </a:prstGeom>
          <a:noFill/>
        </p:spPr>
        <p:txBody>
          <a:bodyPr wrap="square">
            <a:spAutoFit/>
          </a:bodyPr>
          <a:lstStyle/>
          <a:p>
            <a:pPr>
              <a:spcAft>
                <a:spcPts val="600"/>
              </a:spcAft>
            </a:pPr>
            <a:r>
              <a:rPr lang="en-US" sz="2800" b="1" dirty="0"/>
              <a:t>Requested input from members:</a:t>
            </a:r>
          </a:p>
          <a:p>
            <a:pPr>
              <a:spcAft>
                <a:spcPts val="600"/>
              </a:spcAft>
            </a:pPr>
            <a:r>
              <a:rPr lang="en-US" sz="2000" dirty="0"/>
              <a:t>US Club, USYS, AYSO, SAY Soccer, the State Associations, Girls Academy,</a:t>
            </a:r>
          </a:p>
          <a:p>
            <a:pPr>
              <a:spcAft>
                <a:spcPts val="600"/>
              </a:spcAft>
            </a:pPr>
            <a:r>
              <a:rPr lang="en-US" sz="2000" dirty="0"/>
              <a:t> MLS, USL, NWSL, and USSSA.   (15,000 responses)</a:t>
            </a:r>
          </a:p>
        </p:txBody>
      </p:sp>
      <p:sp>
        <p:nvSpPr>
          <p:cNvPr id="11" name="TextBox 10">
            <a:extLst>
              <a:ext uri="{FF2B5EF4-FFF2-40B4-BE49-F238E27FC236}">
                <a16:creationId xmlns:a16="http://schemas.microsoft.com/office/drawing/2014/main" id="{F44FE756-7FDD-945E-64E5-D151FDE6CBC0}"/>
              </a:ext>
            </a:extLst>
          </p:cNvPr>
          <p:cNvSpPr txBox="1"/>
          <p:nvPr/>
        </p:nvSpPr>
        <p:spPr>
          <a:xfrm>
            <a:off x="4231573" y="4434771"/>
            <a:ext cx="7363690" cy="707886"/>
          </a:xfrm>
          <a:prstGeom prst="rect">
            <a:avLst/>
          </a:prstGeom>
          <a:noFill/>
        </p:spPr>
        <p:txBody>
          <a:bodyPr wrap="square">
            <a:spAutoFit/>
          </a:bodyPr>
          <a:lstStyle/>
          <a:p>
            <a:r>
              <a:rPr lang="en-US" sz="2000" dirty="0"/>
              <a:t>Organizing around school year should be a local market / member decision.  Many recreation leagues are already using seasonal year.</a:t>
            </a:r>
          </a:p>
        </p:txBody>
      </p:sp>
      <p:sp>
        <p:nvSpPr>
          <p:cNvPr id="16" name="TextBox 15">
            <a:extLst>
              <a:ext uri="{FF2B5EF4-FFF2-40B4-BE49-F238E27FC236}">
                <a16:creationId xmlns:a16="http://schemas.microsoft.com/office/drawing/2014/main" id="{32F99366-581A-7CBD-DB6D-95CD107887DF}"/>
              </a:ext>
            </a:extLst>
          </p:cNvPr>
          <p:cNvSpPr txBox="1"/>
          <p:nvPr/>
        </p:nvSpPr>
        <p:spPr>
          <a:xfrm>
            <a:off x="4231573" y="5318788"/>
            <a:ext cx="1960921" cy="523220"/>
          </a:xfrm>
          <a:prstGeom prst="rect">
            <a:avLst/>
          </a:prstGeom>
          <a:noFill/>
        </p:spPr>
        <p:txBody>
          <a:bodyPr wrap="none" rtlCol="0">
            <a:spAutoFit/>
          </a:bodyPr>
          <a:lstStyle/>
          <a:p>
            <a:r>
              <a:rPr lang="en-US" sz="2800" b="1" dirty="0"/>
              <a:t>Key Drivers:</a:t>
            </a:r>
          </a:p>
        </p:txBody>
      </p:sp>
      <p:sp>
        <p:nvSpPr>
          <p:cNvPr id="21" name="TextBox 20">
            <a:extLst>
              <a:ext uri="{FF2B5EF4-FFF2-40B4-BE49-F238E27FC236}">
                <a16:creationId xmlns:a16="http://schemas.microsoft.com/office/drawing/2014/main" id="{1502A720-5685-6AD4-6A47-C0DF02195C97}"/>
              </a:ext>
            </a:extLst>
          </p:cNvPr>
          <p:cNvSpPr txBox="1"/>
          <p:nvPr/>
        </p:nvSpPr>
        <p:spPr>
          <a:xfrm>
            <a:off x="4231573" y="5842008"/>
            <a:ext cx="7557654" cy="707886"/>
          </a:xfrm>
          <a:prstGeom prst="rect">
            <a:avLst/>
          </a:prstGeom>
          <a:noFill/>
        </p:spPr>
        <p:txBody>
          <a:bodyPr wrap="square">
            <a:spAutoFit/>
          </a:bodyPr>
          <a:lstStyle/>
          <a:p>
            <a:r>
              <a:rPr lang="en-US" sz="2000" dirty="0">
                <a:latin typeface="Calibri" panose="020F0502020204030204" pitchFamily="34" charset="0"/>
              </a:rPr>
              <a:t>S</a:t>
            </a:r>
            <a:r>
              <a:rPr lang="en-US" sz="2000" dirty="0">
                <a:effectLst/>
                <a:latin typeface="Calibri" panose="020F0502020204030204" pitchFamily="34" charset="0"/>
              </a:rPr>
              <a:t>ocial benefits, participation &amp; retention, team formation, and managing physical advantages </a:t>
            </a:r>
            <a:endParaRPr lang="en-US" sz="2000" dirty="0"/>
          </a:p>
        </p:txBody>
      </p:sp>
    </p:spTree>
    <p:extLst>
      <p:ext uri="{BB962C8B-B14F-4D97-AF65-F5344CB8AC3E}">
        <p14:creationId xmlns:p14="http://schemas.microsoft.com/office/powerpoint/2010/main" val="344821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up of a paper&#10;&#10;AI-generated content may be incorrect.">
            <a:extLst>
              <a:ext uri="{FF2B5EF4-FFF2-40B4-BE49-F238E27FC236}">
                <a16:creationId xmlns:a16="http://schemas.microsoft.com/office/drawing/2014/main" id="{E0174CF2-86D5-BA99-847B-7AF6DA13007C}"/>
              </a:ext>
            </a:extLst>
          </p:cNvPr>
          <p:cNvPicPr>
            <a:picLocks noGrp="1" noChangeAspect="1"/>
          </p:cNvPicPr>
          <p:nvPr>
            <p:ph idx="1"/>
          </p:nvPr>
        </p:nvPicPr>
        <p:blipFill>
          <a:blip r:embed="rId2"/>
          <a:stretch>
            <a:fillRect/>
          </a:stretch>
        </p:blipFill>
        <p:spPr>
          <a:xfrm>
            <a:off x="2271337" y="897380"/>
            <a:ext cx="8024673" cy="5055543"/>
          </a:xfrm>
          <a:prstGeom prst="rect">
            <a:avLst/>
          </a:prstGeom>
        </p:spPr>
      </p:pic>
      <p:sp>
        <p:nvSpPr>
          <p:cNvPr id="6" name="TextBox 5">
            <a:extLst>
              <a:ext uri="{FF2B5EF4-FFF2-40B4-BE49-F238E27FC236}">
                <a16:creationId xmlns:a16="http://schemas.microsoft.com/office/drawing/2014/main" id="{65640214-2AE5-25AE-D71F-CB09B1552A29}"/>
              </a:ext>
            </a:extLst>
          </p:cNvPr>
          <p:cNvSpPr txBox="1"/>
          <p:nvPr/>
        </p:nvSpPr>
        <p:spPr>
          <a:xfrm>
            <a:off x="846009" y="697325"/>
            <a:ext cx="1413164" cy="400110"/>
          </a:xfrm>
          <a:prstGeom prst="rect">
            <a:avLst/>
          </a:prstGeom>
          <a:noFill/>
        </p:spPr>
        <p:txBody>
          <a:bodyPr wrap="square" rtlCol="0">
            <a:spAutoFit/>
          </a:bodyPr>
          <a:lstStyle/>
          <a:p>
            <a:r>
              <a:rPr lang="en-US" sz="2000" b="1" i="1" dirty="0">
                <a:solidFill>
                  <a:srgbClr val="FF0000"/>
                </a:solidFill>
              </a:rPr>
              <a:t>June 2025</a:t>
            </a:r>
          </a:p>
        </p:txBody>
      </p:sp>
    </p:spTree>
    <p:extLst>
      <p:ext uri="{BB962C8B-B14F-4D97-AF65-F5344CB8AC3E}">
        <p14:creationId xmlns:p14="http://schemas.microsoft.com/office/powerpoint/2010/main" val="161767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208AF-63BA-F342-437F-84941BFA307C}"/>
            </a:ext>
          </a:extLst>
        </p:cNvPr>
        <p:cNvGrpSpPr/>
        <p:nvPr/>
      </p:nvGrpSpPr>
      <p:grpSpPr>
        <a:xfrm>
          <a:off x="0" y="0"/>
          <a:ext cx="0" cy="0"/>
          <a:chOff x="0" y="0"/>
          <a:chExt cx="0" cy="0"/>
        </a:xfrm>
      </p:grpSpPr>
      <p:pic>
        <p:nvPicPr>
          <p:cNvPr id="10" name="Picture 9" descr="A logo with a football ball&#10;&#10;Description automatically generated">
            <a:extLst>
              <a:ext uri="{FF2B5EF4-FFF2-40B4-BE49-F238E27FC236}">
                <a16:creationId xmlns:a16="http://schemas.microsoft.com/office/drawing/2014/main" id="{3700A8AC-54DD-2FBA-8958-CE9BC75D4805}"/>
              </a:ext>
            </a:extLst>
          </p:cNvPr>
          <p:cNvPicPr>
            <a:picLocks noChangeAspect="1"/>
          </p:cNvPicPr>
          <p:nvPr/>
        </p:nvPicPr>
        <p:blipFill>
          <a:blip r:embed="rId3"/>
          <a:srcRect l="-10789" b="-1232"/>
          <a:stretch>
            <a:fillRect/>
          </a:stretch>
        </p:blipFill>
        <p:spPr>
          <a:xfrm>
            <a:off x="9398255" y="321733"/>
            <a:ext cx="2510789" cy="1341888"/>
          </a:xfrm>
          <a:prstGeom prst="rect">
            <a:avLst/>
          </a:prstGeom>
        </p:spPr>
      </p:pic>
      <p:sp>
        <p:nvSpPr>
          <p:cNvPr id="11" name="Title 10">
            <a:extLst>
              <a:ext uri="{FF2B5EF4-FFF2-40B4-BE49-F238E27FC236}">
                <a16:creationId xmlns:a16="http://schemas.microsoft.com/office/drawing/2014/main" id="{FBCF0D8F-90DA-FAC9-59D6-CC13FA41D573}"/>
              </a:ext>
            </a:extLst>
          </p:cNvPr>
          <p:cNvSpPr>
            <a:spLocks noGrp="1"/>
          </p:cNvSpPr>
          <p:nvPr>
            <p:ph type="title"/>
          </p:nvPr>
        </p:nvSpPr>
        <p:spPr>
          <a:xfrm>
            <a:off x="116706" y="73420"/>
            <a:ext cx="10105934" cy="1325563"/>
          </a:xfrm>
        </p:spPr>
        <p:txBody>
          <a:bodyPr>
            <a:normAutofit/>
          </a:bodyPr>
          <a:lstStyle/>
          <a:p>
            <a:pPr algn="ctr"/>
            <a:r>
              <a:rPr lang="en-US" sz="4000" dirty="0"/>
              <a:t>Seasonal Year Age Group</a:t>
            </a:r>
          </a:p>
        </p:txBody>
      </p:sp>
      <p:sp>
        <p:nvSpPr>
          <p:cNvPr id="9" name="Right Triangle 8">
            <a:extLst>
              <a:ext uri="{FF2B5EF4-FFF2-40B4-BE49-F238E27FC236}">
                <a16:creationId xmlns:a16="http://schemas.microsoft.com/office/drawing/2014/main" id="{B7886A03-D969-DDDB-555E-D05F377BBAC6}"/>
              </a:ext>
            </a:extLst>
          </p:cNvPr>
          <p:cNvSpPr/>
          <p:nvPr/>
        </p:nvSpPr>
        <p:spPr>
          <a:xfrm rot="16200000">
            <a:off x="8622440" y="3290147"/>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B21184-5EED-EA31-0CD5-CAC7A8266F95}"/>
              </a:ext>
            </a:extLst>
          </p:cNvPr>
          <p:cNvSpPr>
            <a:spLocks noGrp="1"/>
          </p:cNvSpPr>
          <p:nvPr>
            <p:ph idx="1"/>
          </p:nvPr>
        </p:nvSpPr>
        <p:spPr>
          <a:xfrm>
            <a:off x="506315" y="1398983"/>
            <a:ext cx="9768840" cy="4754563"/>
          </a:xfrm>
        </p:spPr>
        <p:txBody>
          <a:bodyPr>
            <a:normAutofit fontScale="77500" lnSpcReduction="20000"/>
          </a:bodyPr>
          <a:lstStyle/>
          <a:p>
            <a:pPr marL="0" lvl="0" indent="0">
              <a:buNone/>
            </a:pPr>
            <a:r>
              <a:rPr lang="en-US" dirty="0">
                <a:solidFill>
                  <a:srgbClr val="002060"/>
                </a:solidFill>
              </a:rPr>
              <a:t>Age Group Defined as players born between:  </a:t>
            </a:r>
            <a:r>
              <a:rPr lang="en-US" b="1" dirty="0">
                <a:solidFill>
                  <a:srgbClr val="002060"/>
                </a:solidFill>
              </a:rPr>
              <a:t>August 1</a:t>
            </a:r>
            <a:r>
              <a:rPr lang="en-US" b="1" baseline="30000" dirty="0">
                <a:solidFill>
                  <a:srgbClr val="002060"/>
                </a:solidFill>
              </a:rPr>
              <a:t>st</a:t>
            </a:r>
            <a:r>
              <a:rPr lang="en-US" b="1" dirty="0">
                <a:solidFill>
                  <a:srgbClr val="002060"/>
                </a:solidFill>
              </a:rPr>
              <a:t>  - July 31</a:t>
            </a:r>
            <a:r>
              <a:rPr lang="en-US" b="1" baseline="30000" dirty="0">
                <a:solidFill>
                  <a:srgbClr val="002060"/>
                </a:solidFill>
              </a:rPr>
              <a:t>st</a:t>
            </a:r>
            <a:r>
              <a:rPr lang="en-US" b="1" dirty="0">
                <a:solidFill>
                  <a:srgbClr val="002060"/>
                </a:solidFill>
              </a:rPr>
              <a:t> </a:t>
            </a:r>
          </a:p>
          <a:p>
            <a:pPr marL="0" lvl="0" indent="0">
              <a:buNone/>
            </a:pPr>
            <a:endParaRPr lang="en-US" b="1" dirty="0">
              <a:solidFill>
                <a:srgbClr val="002060"/>
              </a:solidFill>
            </a:endParaRPr>
          </a:p>
          <a:p>
            <a:pPr marL="0" lvl="0" indent="0">
              <a:buNone/>
            </a:pPr>
            <a:r>
              <a:rPr lang="en-US" dirty="0">
                <a:solidFill>
                  <a:srgbClr val="002060"/>
                </a:solidFill>
              </a:rPr>
              <a:t>To determine Age Group: </a:t>
            </a:r>
          </a:p>
          <a:p>
            <a:pPr marL="0" lvl="0" indent="0">
              <a:buNone/>
            </a:pPr>
            <a:r>
              <a:rPr lang="en-US" b="1" dirty="0">
                <a:solidFill>
                  <a:srgbClr val="002060"/>
                </a:solidFill>
              </a:rPr>
              <a:t>          2026 minus August birth year</a:t>
            </a:r>
          </a:p>
          <a:p>
            <a:pPr marL="0" lvl="0" indent="0">
              <a:buNone/>
            </a:pPr>
            <a:r>
              <a:rPr lang="en-US" b="1" dirty="0">
                <a:solidFill>
                  <a:srgbClr val="002060"/>
                </a:solidFill>
              </a:rPr>
              <a:t>          </a:t>
            </a:r>
            <a:r>
              <a:rPr lang="en-US" sz="2400" dirty="0">
                <a:solidFill>
                  <a:srgbClr val="002060"/>
                </a:solidFill>
              </a:rPr>
              <a:t>Example:  2026 – August 2010 = U16</a:t>
            </a:r>
          </a:p>
          <a:p>
            <a:pPr marL="0" lvl="0" indent="0">
              <a:buNone/>
            </a:pPr>
            <a:r>
              <a:rPr lang="en-US" sz="2400" dirty="0">
                <a:solidFill>
                  <a:srgbClr val="002060"/>
                </a:solidFill>
              </a:rPr>
              <a:t>            Players born August 1, 2010, through – July 31, 2011, are true U16 players</a:t>
            </a:r>
          </a:p>
          <a:p>
            <a:pPr marL="0" lvl="0" indent="0">
              <a:buNone/>
            </a:pPr>
            <a:endParaRPr lang="en-US" sz="2400" dirty="0">
              <a:solidFill>
                <a:srgbClr val="002060"/>
              </a:solidFill>
            </a:endParaRPr>
          </a:p>
          <a:p>
            <a:pPr marL="0" indent="0">
              <a:buNone/>
            </a:pPr>
            <a:r>
              <a:rPr lang="en-US" dirty="0">
                <a:solidFill>
                  <a:srgbClr val="002060"/>
                </a:solidFill>
              </a:rPr>
              <a:t>Players born January – July will advance one year for the 26/27 seasonal soccer year</a:t>
            </a:r>
          </a:p>
          <a:p>
            <a:pPr marL="0" indent="0">
              <a:buNone/>
            </a:pPr>
            <a:endParaRPr lang="en-US" sz="2000" dirty="0">
              <a:solidFill>
                <a:srgbClr val="002060"/>
              </a:solidFill>
            </a:endParaRPr>
          </a:p>
          <a:p>
            <a:pPr marL="0" indent="0">
              <a:buNone/>
            </a:pPr>
            <a:r>
              <a:rPr lang="en-US" dirty="0">
                <a:solidFill>
                  <a:srgbClr val="002060"/>
                </a:solidFill>
              </a:rPr>
              <a:t>Players born August – December will remain in their current age group</a:t>
            </a:r>
          </a:p>
          <a:p>
            <a:pPr marL="0" indent="0">
              <a:buNone/>
            </a:pPr>
            <a:endParaRPr lang="en-US" dirty="0">
              <a:solidFill>
                <a:srgbClr val="002060"/>
              </a:solidFill>
            </a:endParaRPr>
          </a:p>
          <a:p>
            <a:pPr marL="0" indent="0">
              <a:buNone/>
            </a:pPr>
            <a:r>
              <a:rPr lang="en-US" dirty="0">
                <a:solidFill>
                  <a:srgbClr val="002060"/>
                </a:solidFill>
              </a:rPr>
              <a:t>Current 19U players (Aug - Dec) may return as a U19 for the 26/27 soccer year</a:t>
            </a:r>
          </a:p>
          <a:p>
            <a:endParaRPr lang="en-US" dirty="0"/>
          </a:p>
          <a:p>
            <a:endParaRPr lang="en-US" dirty="0"/>
          </a:p>
          <a:p>
            <a:endParaRPr lang="en-US" dirty="0"/>
          </a:p>
          <a:p>
            <a:pPr lvl="0"/>
            <a:endParaRPr lang="en-US" dirty="0"/>
          </a:p>
          <a:p>
            <a:pPr lvl="0"/>
            <a:endParaRPr lang="en-US" b="1" dirty="0"/>
          </a:p>
          <a:p>
            <a:endParaRPr lang="en-US" dirty="0"/>
          </a:p>
        </p:txBody>
      </p:sp>
      <p:cxnSp>
        <p:nvCxnSpPr>
          <p:cNvPr id="6" name="Straight Connector 5">
            <a:extLst>
              <a:ext uri="{FF2B5EF4-FFF2-40B4-BE49-F238E27FC236}">
                <a16:creationId xmlns:a16="http://schemas.microsoft.com/office/drawing/2014/main" id="{EA58701C-4F20-E1D1-9F4D-509592A6DC98}"/>
              </a:ext>
            </a:extLst>
          </p:cNvPr>
          <p:cNvCxnSpPr>
            <a:cxnSpLocks/>
          </p:cNvCxnSpPr>
          <p:nvPr/>
        </p:nvCxnSpPr>
        <p:spPr>
          <a:xfrm>
            <a:off x="482534" y="1915272"/>
            <a:ext cx="9098596"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A9506CC-0CF7-49BD-ADD6-24127F15E767}"/>
              </a:ext>
            </a:extLst>
          </p:cNvPr>
          <p:cNvCxnSpPr>
            <a:cxnSpLocks/>
          </p:cNvCxnSpPr>
          <p:nvPr/>
        </p:nvCxnSpPr>
        <p:spPr>
          <a:xfrm>
            <a:off x="495990" y="4342878"/>
            <a:ext cx="9168265"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3F10681-410A-7B4E-1D3F-299ABEB0C0DF}"/>
              </a:ext>
            </a:extLst>
          </p:cNvPr>
          <p:cNvCxnSpPr>
            <a:cxnSpLocks/>
          </p:cNvCxnSpPr>
          <p:nvPr/>
        </p:nvCxnSpPr>
        <p:spPr>
          <a:xfrm>
            <a:off x="465909" y="4939898"/>
            <a:ext cx="9198346"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EB73A4D6-3906-6439-6367-49B9D9F38543}"/>
              </a:ext>
            </a:extLst>
          </p:cNvPr>
          <p:cNvCxnSpPr>
            <a:cxnSpLocks/>
          </p:cNvCxnSpPr>
          <p:nvPr/>
        </p:nvCxnSpPr>
        <p:spPr>
          <a:xfrm>
            <a:off x="495991" y="3611880"/>
            <a:ext cx="9168264"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837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F2152-5B84-3083-4840-FBB52846793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4411FF9-8E8C-6CBC-E956-13AB05D651EF}"/>
              </a:ext>
            </a:extLst>
          </p:cNvPr>
          <p:cNvSpPr>
            <a:spLocks noGrp="1"/>
          </p:cNvSpPr>
          <p:nvPr>
            <p:ph type="title"/>
          </p:nvPr>
        </p:nvSpPr>
        <p:spPr>
          <a:xfrm>
            <a:off x="315686" y="305408"/>
            <a:ext cx="10515600" cy="1325563"/>
          </a:xfrm>
        </p:spPr>
        <p:txBody>
          <a:bodyPr>
            <a:normAutofit/>
          </a:bodyPr>
          <a:lstStyle/>
          <a:p>
            <a:pPr algn="ctr"/>
            <a:r>
              <a:rPr lang="en-US" sz="4000" b="1" dirty="0">
                <a:solidFill>
                  <a:srgbClr val="002060"/>
                </a:solidFill>
              </a:rPr>
              <a:t>Questions to Ask</a:t>
            </a:r>
          </a:p>
        </p:txBody>
      </p:sp>
      <p:sp>
        <p:nvSpPr>
          <p:cNvPr id="3" name="Content Placeholder 2">
            <a:extLst>
              <a:ext uri="{FF2B5EF4-FFF2-40B4-BE49-F238E27FC236}">
                <a16:creationId xmlns:a16="http://schemas.microsoft.com/office/drawing/2014/main" id="{5DBC2E4F-439F-29B4-812F-D5CD87514BDF}"/>
              </a:ext>
            </a:extLst>
          </p:cNvPr>
          <p:cNvSpPr>
            <a:spLocks noGrp="1"/>
          </p:cNvSpPr>
          <p:nvPr>
            <p:ph idx="1"/>
          </p:nvPr>
        </p:nvSpPr>
        <p:spPr/>
        <p:txBody>
          <a:bodyPr>
            <a:normAutofit/>
          </a:bodyPr>
          <a:lstStyle/>
          <a:p>
            <a:endParaRPr lang="en-US" dirty="0"/>
          </a:p>
          <a:p>
            <a:endParaRPr lang="en-US" dirty="0"/>
          </a:p>
          <a:p>
            <a:endParaRPr lang="en-US" dirty="0"/>
          </a:p>
          <a:p>
            <a:pPr lvl="0"/>
            <a:endParaRPr lang="en-US" dirty="0"/>
          </a:p>
          <a:p>
            <a:pPr lvl="0"/>
            <a:endParaRPr lang="en-US" b="1" dirty="0"/>
          </a:p>
          <a:p>
            <a:endParaRPr lang="en-US" dirty="0"/>
          </a:p>
        </p:txBody>
      </p:sp>
      <p:sp>
        <p:nvSpPr>
          <p:cNvPr id="9" name="Right Triangle 8">
            <a:extLst>
              <a:ext uri="{FF2B5EF4-FFF2-40B4-BE49-F238E27FC236}">
                <a16:creationId xmlns:a16="http://schemas.microsoft.com/office/drawing/2014/main" id="{CEA22324-5105-4DC6-7D11-C5F20A6A8D52}"/>
              </a:ext>
            </a:extLst>
          </p:cNvPr>
          <p:cNvSpPr/>
          <p:nvPr/>
        </p:nvSpPr>
        <p:spPr>
          <a:xfrm rot="16200000">
            <a:off x="8622440" y="3290147"/>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486C6FAD-00CA-4CEA-3DCE-BFB5EBEBF79A}"/>
              </a:ext>
            </a:extLst>
          </p:cNvPr>
          <p:cNvGrpSpPr/>
          <p:nvPr/>
        </p:nvGrpSpPr>
        <p:grpSpPr>
          <a:xfrm>
            <a:off x="5258038" y="2230905"/>
            <a:ext cx="5524797" cy="2209919"/>
            <a:chOff x="4981560" y="1070709"/>
            <a:chExt cx="5524797" cy="2209919"/>
          </a:xfrm>
          <a:solidFill>
            <a:srgbClr val="C00000"/>
          </a:solidFill>
        </p:grpSpPr>
        <p:sp>
          <p:nvSpPr>
            <p:cNvPr id="7" name="Chevron 6">
              <a:extLst>
                <a:ext uri="{FF2B5EF4-FFF2-40B4-BE49-F238E27FC236}">
                  <a16:creationId xmlns:a16="http://schemas.microsoft.com/office/drawing/2014/main" id="{7C8F2BB2-891C-E625-8F02-F8B9E39D1156}"/>
                </a:ext>
              </a:extLst>
            </p:cNvPr>
            <p:cNvSpPr/>
            <p:nvPr/>
          </p:nvSpPr>
          <p:spPr>
            <a:xfrm>
              <a:off x="4981560" y="1070709"/>
              <a:ext cx="5524797" cy="2209919"/>
            </a:xfrm>
            <a:prstGeom prst="chevr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dirty="0"/>
            </a:p>
          </p:txBody>
        </p:sp>
        <p:sp>
          <p:nvSpPr>
            <p:cNvPr id="8" name="Chevron 4">
              <a:extLst>
                <a:ext uri="{FF2B5EF4-FFF2-40B4-BE49-F238E27FC236}">
                  <a16:creationId xmlns:a16="http://schemas.microsoft.com/office/drawing/2014/main" id="{522652F4-A2BD-C380-3EEB-14EA1CFF7E12}"/>
                </a:ext>
              </a:extLst>
            </p:cNvPr>
            <p:cNvSpPr txBox="1"/>
            <p:nvPr/>
          </p:nvSpPr>
          <p:spPr>
            <a:xfrm>
              <a:off x="6086520" y="1070709"/>
              <a:ext cx="3314878" cy="22099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dirty="0"/>
                <a:t>H</a:t>
              </a:r>
              <a:r>
                <a:rPr lang="en-US" sz="3800" kern="1200" dirty="0"/>
                <a:t>ow old will the player be?</a:t>
              </a:r>
            </a:p>
          </p:txBody>
        </p:sp>
      </p:grpSp>
      <p:grpSp>
        <p:nvGrpSpPr>
          <p:cNvPr id="15" name="Group 14">
            <a:extLst>
              <a:ext uri="{FF2B5EF4-FFF2-40B4-BE49-F238E27FC236}">
                <a16:creationId xmlns:a16="http://schemas.microsoft.com/office/drawing/2014/main" id="{1F9970CE-7F39-F098-58C5-2225D2D16385}"/>
              </a:ext>
            </a:extLst>
          </p:cNvPr>
          <p:cNvGrpSpPr/>
          <p:nvPr/>
        </p:nvGrpSpPr>
        <p:grpSpPr>
          <a:xfrm>
            <a:off x="152178" y="2230906"/>
            <a:ext cx="5524797" cy="2209919"/>
            <a:chOff x="9242" y="1070709"/>
            <a:chExt cx="5524797" cy="2209919"/>
          </a:xfrm>
          <a:solidFill>
            <a:srgbClr val="C00000"/>
          </a:solidFill>
        </p:grpSpPr>
        <p:sp>
          <p:nvSpPr>
            <p:cNvPr id="16" name="Chevron 15">
              <a:extLst>
                <a:ext uri="{FF2B5EF4-FFF2-40B4-BE49-F238E27FC236}">
                  <a16:creationId xmlns:a16="http://schemas.microsoft.com/office/drawing/2014/main" id="{6C4C404A-6A46-044A-614B-7A85BB589320}"/>
                </a:ext>
              </a:extLst>
            </p:cNvPr>
            <p:cNvSpPr/>
            <p:nvPr/>
          </p:nvSpPr>
          <p:spPr>
            <a:xfrm>
              <a:off x="9242" y="1070709"/>
              <a:ext cx="5524797" cy="2209919"/>
            </a:xfrm>
            <a:prstGeom prst="chevron">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dirty="0"/>
            </a:p>
          </p:txBody>
        </p:sp>
        <p:sp>
          <p:nvSpPr>
            <p:cNvPr id="17" name="Chevron 4">
              <a:extLst>
                <a:ext uri="{FF2B5EF4-FFF2-40B4-BE49-F238E27FC236}">
                  <a16:creationId xmlns:a16="http://schemas.microsoft.com/office/drawing/2014/main" id="{6CF7AF78-4AC0-08A5-A879-DF5A327BE2F8}"/>
                </a:ext>
              </a:extLst>
            </p:cNvPr>
            <p:cNvSpPr txBox="1"/>
            <p:nvPr/>
          </p:nvSpPr>
          <p:spPr>
            <a:xfrm>
              <a:off x="1114202" y="1070709"/>
              <a:ext cx="3314878" cy="22099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Between August 1,2026 &amp; July 31, 2027, </a:t>
              </a:r>
            </a:p>
          </p:txBody>
        </p:sp>
      </p:grpSp>
      <p:pic>
        <p:nvPicPr>
          <p:cNvPr id="2" name="Picture 1" descr="A logo with a football ball&#10;&#10;Description automatically generated">
            <a:extLst>
              <a:ext uri="{FF2B5EF4-FFF2-40B4-BE49-F238E27FC236}">
                <a16:creationId xmlns:a16="http://schemas.microsoft.com/office/drawing/2014/main" id="{223739C7-FCB3-38A1-B00E-FC88A87B7F68}"/>
              </a:ext>
            </a:extLst>
          </p:cNvPr>
          <p:cNvPicPr>
            <a:picLocks noChangeAspect="1"/>
          </p:cNvPicPr>
          <p:nvPr/>
        </p:nvPicPr>
        <p:blipFill>
          <a:blip r:embed="rId3"/>
          <a:srcRect l="-10789" b="-1232"/>
          <a:stretch>
            <a:fillRect/>
          </a:stretch>
        </p:blipFill>
        <p:spPr>
          <a:xfrm>
            <a:off x="9398255" y="321733"/>
            <a:ext cx="2510789" cy="1341888"/>
          </a:xfrm>
          <a:prstGeom prst="rect">
            <a:avLst/>
          </a:prstGeom>
        </p:spPr>
      </p:pic>
    </p:spTree>
    <p:extLst>
      <p:ext uri="{BB962C8B-B14F-4D97-AF65-F5344CB8AC3E}">
        <p14:creationId xmlns:p14="http://schemas.microsoft.com/office/powerpoint/2010/main" val="245200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E52C1F03-F4A6-E12B-0CBE-9B12541D6034}"/>
              </a:ext>
            </a:extLst>
          </p:cNvPr>
          <p:cNvGraphicFramePr>
            <a:graphicFrameLocks noGrp="1"/>
          </p:cNvGraphicFramePr>
          <p:nvPr>
            <p:extLst>
              <p:ext uri="{D42A27DB-BD31-4B8C-83A1-F6EECF244321}">
                <p14:modId xmlns:p14="http://schemas.microsoft.com/office/powerpoint/2010/main" val="2997032816"/>
              </p:ext>
            </p:extLst>
          </p:nvPr>
        </p:nvGraphicFramePr>
        <p:xfrm>
          <a:off x="1265424" y="643467"/>
          <a:ext cx="9661153" cy="5571067"/>
        </p:xfrm>
        <a:graphic>
          <a:graphicData uri="http://schemas.openxmlformats.org/drawingml/2006/table">
            <a:tbl>
              <a:tblPr firstRow="1" bandRow="1">
                <a:tableStyleId>{5C22544A-7EE6-4342-B048-85BDC9FD1C3A}</a:tableStyleId>
              </a:tblPr>
              <a:tblGrid>
                <a:gridCol w="5951781">
                  <a:extLst>
                    <a:ext uri="{9D8B030D-6E8A-4147-A177-3AD203B41FA5}">
                      <a16:colId xmlns:a16="http://schemas.microsoft.com/office/drawing/2014/main" val="4211037287"/>
                    </a:ext>
                  </a:extLst>
                </a:gridCol>
                <a:gridCol w="3709372">
                  <a:extLst>
                    <a:ext uri="{9D8B030D-6E8A-4147-A177-3AD203B41FA5}">
                      <a16:colId xmlns:a16="http://schemas.microsoft.com/office/drawing/2014/main" val="2033679167"/>
                    </a:ext>
                  </a:extLst>
                </a:gridCol>
              </a:tblGrid>
              <a:tr h="880941">
                <a:tc>
                  <a:txBody>
                    <a:bodyPr/>
                    <a:lstStyle/>
                    <a:p>
                      <a:pPr marL="142240" marR="51435" algn="ctr" eaLnBrk="0" hangingPunct="0">
                        <a:lnSpc>
                          <a:spcPct val="107000"/>
                        </a:lnSpc>
                        <a:spcAft>
                          <a:spcPts val="800"/>
                        </a:spcAft>
                        <a:buNone/>
                      </a:pPr>
                      <a:r>
                        <a:rPr lang="en-US" sz="3400" dirty="0">
                          <a:effectLst/>
                        </a:rPr>
                        <a:t>26/27 Season Year</a:t>
                      </a:r>
                    </a:p>
                  </a:txBody>
                  <a:tcPr marL="0" marR="0" marT="0" marB="0" anchor="ctr"/>
                </a:tc>
                <a:tc>
                  <a:txBody>
                    <a:bodyPr/>
                    <a:lstStyle/>
                    <a:p>
                      <a:pPr marL="0" marR="115570" algn="ctr" eaLnBrk="0" hangingPunct="0">
                        <a:lnSpc>
                          <a:spcPct val="100000"/>
                        </a:lnSpc>
                        <a:spcBef>
                          <a:spcPts val="0"/>
                        </a:spcBef>
                        <a:spcAft>
                          <a:spcPts val="0"/>
                        </a:spcAft>
                        <a:buNone/>
                      </a:pPr>
                      <a:r>
                        <a:rPr lang="en-US" sz="3400" dirty="0">
                          <a:effectLst/>
                        </a:rPr>
                        <a:t>Age Group</a:t>
                      </a:r>
                    </a:p>
                    <a:p>
                      <a:pPr marL="0" marR="115570" lvl="0" indent="0" algn="ctr" defTabSz="914400" rtl="0" eaLnBrk="0" fontAlgn="auto" latinLnBrk="0" hangingPunct="0">
                        <a:lnSpc>
                          <a:spcPct val="100000"/>
                        </a:lnSpc>
                        <a:spcBef>
                          <a:spcPts val="0"/>
                        </a:spcBef>
                        <a:spcAft>
                          <a:spcPts val="0"/>
                        </a:spcAft>
                        <a:buClrTx/>
                        <a:buSzTx/>
                        <a:buFontTx/>
                        <a:buNone/>
                        <a:tabLst/>
                        <a:defRPr/>
                      </a:pPr>
                      <a:r>
                        <a:rPr lang="en-US" sz="2100" i="1" dirty="0">
                          <a:effectLst/>
                        </a:rPr>
                        <a:t>(2026-Aug. Birth Year)</a:t>
                      </a:r>
                      <a:endParaRPr lang="en-US" sz="21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9879837"/>
                  </a:ext>
                </a:extLst>
              </a:tr>
              <a:tr h="335009">
                <a:tc>
                  <a:txBody>
                    <a:bodyPr/>
                    <a:lstStyle/>
                    <a:p>
                      <a:pPr marL="0" marR="51435" algn="ctr" eaLnBrk="0" hangingPunct="0">
                        <a:lnSpc>
                          <a:spcPct val="107000"/>
                        </a:lnSpc>
                        <a:spcBef>
                          <a:spcPts val="990"/>
                        </a:spcBef>
                        <a:spcAft>
                          <a:spcPts val="800"/>
                        </a:spcAft>
                        <a:buNone/>
                      </a:pPr>
                      <a:r>
                        <a:rPr lang="en-US" sz="1900" dirty="0">
                          <a:effectLst/>
                        </a:rPr>
                        <a:t>8/1/2007 - 7/31/2008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8420" algn="ctr" eaLnBrk="0" hangingPunct="0">
                        <a:lnSpc>
                          <a:spcPct val="107000"/>
                        </a:lnSpc>
                        <a:spcBef>
                          <a:spcPts val="990"/>
                        </a:spcBef>
                        <a:spcAft>
                          <a:spcPts val="800"/>
                        </a:spcAft>
                        <a:buNone/>
                      </a:pPr>
                      <a:r>
                        <a:rPr lang="en-US" sz="1900" dirty="0">
                          <a:effectLst/>
                        </a:rPr>
                        <a:t>U19 ( 07)</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38002466"/>
                  </a:ext>
                </a:extLst>
              </a:tr>
              <a:tr h="335009">
                <a:tc>
                  <a:txBody>
                    <a:bodyPr/>
                    <a:lstStyle/>
                    <a:p>
                      <a:pPr marL="0" marR="51435" algn="ctr" eaLnBrk="0" hangingPunct="0">
                        <a:lnSpc>
                          <a:spcPct val="107000"/>
                        </a:lnSpc>
                        <a:spcBef>
                          <a:spcPts val="965"/>
                        </a:spcBef>
                        <a:spcAft>
                          <a:spcPts val="800"/>
                        </a:spcAft>
                        <a:buNone/>
                      </a:pPr>
                      <a:r>
                        <a:rPr lang="en-US" sz="1900" dirty="0">
                          <a:effectLst/>
                        </a:rPr>
                        <a:t>8/1/2008 –7/31/2009</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1910" algn="ctr" eaLnBrk="0" hangingPunct="0">
                        <a:lnSpc>
                          <a:spcPct val="107000"/>
                        </a:lnSpc>
                        <a:spcBef>
                          <a:spcPts val="965"/>
                        </a:spcBef>
                        <a:spcAft>
                          <a:spcPts val="800"/>
                        </a:spcAft>
                        <a:buNone/>
                      </a:pPr>
                      <a:r>
                        <a:rPr lang="en-US" sz="1900" dirty="0">
                          <a:effectLst/>
                        </a:rPr>
                        <a:t>U18 (08)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61701215"/>
                  </a:ext>
                </a:extLst>
              </a:tr>
              <a:tr h="335009">
                <a:tc>
                  <a:txBody>
                    <a:bodyPr/>
                    <a:lstStyle/>
                    <a:p>
                      <a:pPr marL="0" marR="51435" algn="ctr" eaLnBrk="0" hangingPunct="0">
                        <a:lnSpc>
                          <a:spcPct val="107000"/>
                        </a:lnSpc>
                        <a:spcBef>
                          <a:spcPts val="965"/>
                        </a:spcBef>
                        <a:spcAft>
                          <a:spcPts val="800"/>
                        </a:spcAft>
                        <a:buNone/>
                      </a:pPr>
                      <a:r>
                        <a:rPr lang="en-US" sz="1900" dirty="0">
                          <a:effectLst/>
                        </a:rPr>
                        <a:t>8/1/2009 –7/31/2010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U17 (09)</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4695114"/>
                  </a:ext>
                </a:extLst>
              </a:tr>
              <a:tr h="335009">
                <a:tc>
                  <a:txBody>
                    <a:bodyPr/>
                    <a:lstStyle/>
                    <a:p>
                      <a:pPr marL="0" marR="51435" algn="ctr" eaLnBrk="0" hangingPunct="0">
                        <a:lnSpc>
                          <a:spcPct val="107000"/>
                        </a:lnSpc>
                        <a:spcBef>
                          <a:spcPts val="990"/>
                        </a:spcBef>
                        <a:spcAft>
                          <a:spcPts val="800"/>
                        </a:spcAft>
                        <a:buNone/>
                      </a:pPr>
                      <a:r>
                        <a:rPr lang="en-US" sz="1900" dirty="0">
                          <a:effectLst/>
                        </a:rPr>
                        <a:t>8/1/2010 –7/31/2011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90"/>
                        </a:spcBef>
                        <a:spcAft>
                          <a:spcPts val="800"/>
                        </a:spcAft>
                        <a:buNone/>
                      </a:pPr>
                      <a:r>
                        <a:rPr lang="en-US" sz="1900" dirty="0">
                          <a:effectLst/>
                        </a:rPr>
                        <a:t>U16 (10)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81163639"/>
                  </a:ext>
                </a:extLst>
              </a:tr>
              <a:tr h="335009">
                <a:tc>
                  <a:txBody>
                    <a:bodyPr/>
                    <a:lstStyle/>
                    <a:p>
                      <a:pPr marL="0" marR="51435" algn="ctr" eaLnBrk="0" hangingPunct="0">
                        <a:lnSpc>
                          <a:spcPct val="107000"/>
                        </a:lnSpc>
                        <a:spcBef>
                          <a:spcPts val="870"/>
                        </a:spcBef>
                        <a:spcAft>
                          <a:spcPts val="800"/>
                        </a:spcAft>
                        <a:buNone/>
                      </a:pPr>
                      <a:r>
                        <a:rPr lang="en-US" sz="1900" dirty="0">
                          <a:effectLst/>
                        </a:rPr>
                        <a:t>8/1/2011 –7/31/2012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870"/>
                        </a:spcBef>
                        <a:spcAft>
                          <a:spcPts val="800"/>
                        </a:spcAft>
                        <a:buNone/>
                      </a:pPr>
                      <a:r>
                        <a:rPr lang="en-US" sz="1900" dirty="0">
                          <a:effectLst/>
                        </a:rPr>
                        <a:t>U15 (11)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79116829"/>
                  </a:ext>
                </a:extLst>
              </a:tr>
              <a:tr h="335009">
                <a:tc>
                  <a:txBody>
                    <a:bodyPr/>
                    <a:lstStyle/>
                    <a:p>
                      <a:pPr marL="0" marR="51435" algn="ctr" eaLnBrk="0" hangingPunct="0">
                        <a:lnSpc>
                          <a:spcPct val="107000"/>
                        </a:lnSpc>
                        <a:spcBef>
                          <a:spcPts val="965"/>
                        </a:spcBef>
                        <a:spcAft>
                          <a:spcPts val="800"/>
                        </a:spcAft>
                        <a:buNone/>
                      </a:pPr>
                      <a:r>
                        <a:rPr lang="en-US" sz="1900" dirty="0">
                          <a:effectLst/>
                        </a:rPr>
                        <a:t>8/1/2012 –7/31/2013</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1307985"/>
                  </a:ext>
                </a:extLst>
              </a:tr>
              <a:tr h="335009">
                <a:tc>
                  <a:txBody>
                    <a:bodyPr/>
                    <a:lstStyle/>
                    <a:p>
                      <a:pPr marL="0" marR="51435" algn="ctr" eaLnBrk="0" hangingPunct="0">
                        <a:lnSpc>
                          <a:spcPct val="107000"/>
                        </a:lnSpc>
                        <a:spcBef>
                          <a:spcPts val="965"/>
                        </a:spcBef>
                        <a:spcAft>
                          <a:spcPts val="800"/>
                        </a:spcAft>
                        <a:buNone/>
                      </a:pPr>
                      <a:r>
                        <a:rPr lang="en-US" sz="1900" dirty="0">
                          <a:effectLst/>
                        </a:rPr>
                        <a:t>8/1/2013 –7/31/2014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U13</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4353585"/>
                  </a:ext>
                </a:extLst>
              </a:tr>
              <a:tr h="335009">
                <a:tc>
                  <a:txBody>
                    <a:bodyPr/>
                    <a:lstStyle/>
                    <a:p>
                      <a:pPr marL="0" marR="51435" algn="ctr" eaLnBrk="0" hangingPunct="0">
                        <a:lnSpc>
                          <a:spcPct val="107000"/>
                        </a:lnSpc>
                        <a:spcBef>
                          <a:spcPts val="965"/>
                        </a:spcBef>
                        <a:spcAft>
                          <a:spcPts val="800"/>
                        </a:spcAft>
                        <a:buNone/>
                      </a:pPr>
                      <a:r>
                        <a:rPr lang="en-US" sz="1900" dirty="0">
                          <a:effectLst/>
                        </a:rPr>
                        <a:t>8/1/2014 –7/31/2015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U12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2563163"/>
                  </a:ext>
                </a:extLst>
              </a:tr>
              <a:tr h="335009">
                <a:tc>
                  <a:txBody>
                    <a:bodyPr/>
                    <a:lstStyle/>
                    <a:p>
                      <a:pPr marL="0" marR="51435" algn="ctr" eaLnBrk="0" hangingPunct="0">
                        <a:lnSpc>
                          <a:spcPct val="107000"/>
                        </a:lnSpc>
                        <a:spcBef>
                          <a:spcPts val="965"/>
                        </a:spcBef>
                        <a:spcAft>
                          <a:spcPts val="800"/>
                        </a:spcAft>
                        <a:buNone/>
                      </a:pPr>
                      <a:r>
                        <a:rPr lang="en-US" sz="1900" dirty="0">
                          <a:effectLst/>
                        </a:rPr>
                        <a:t>8/1/2015 –7/31/2016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U11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48539134"/>
                  </a:ext>
                </a:extLst>
              </a:tr>
              <a:tr h="335009">
                <a:tc>
                  <a:txBody>
                    <a:bodyPr/>
                    <a:lstStyle/>
                    <a:p>
                      <a:pPr marL="0" marR="51435" algn="ctr" eaLnBrk="0" hangingPunct="0">
                        <a:lnSpc>
                          <a:spcPct val="107000"/>
                        </a:lnSpc>
                        <a:spcBef>
                          <a:spcPts val="965"/>
                        </a:spcBef>
                        <a:spcAft>
                          <a:spcPts val="800"/>
                        </a:spcAft>
                        <a:buNone/>
                      </a:pPr>
                      <a:r>
                        <a:rPr lang="en-US" sz="1900" dirty="0">
                          <a:effectLst/>
                        </a:rPr>
                        <a:t>8/1/2016 –7/31/2017</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U10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06786205"/>
                  </a:ext>
                </a:extLst>
              </a:tr>
              <a:tr h="335009">
                <a:tc>
                  <a:txBody>
                    <a:bodyPr/>
                    <a:lstStyle/>
                    <a:p>
                      <a:pPr marL="0" marR="51435" algn="ctr" eaLnBrk="0" hangingPunct="0">
                        <a:lnSpc>
                          <a:spcPct val="107000"/>
                        </a:lnSpc>
                        <a:spcBef>
                          <a:spcPts val="965"/>
                        </a:spcBef>
                        <a:spcAft>
                          <a:spcPts val="800"/>
                        </a:spcAft>
                        <a:buNone/>
                      </a:pPr>
                      <a:r>
                        <a:rPr lang="en-US" sz="1900" dirty="0">
                          <a:effectLst/>
                        </a:rPr>
                        <a:t>8/1/2017 –7/31/2018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U9</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78491421"/>
                  </a:ext>
                </a:extLst>
              </a:tr>
              <a:tr h="335009">
                <a:tc>
                  <a:txBody>
                    <a:bodyPr/>
                    <a:lstStyle/>
                    <a:p>
                      <a:pPr marL="0" marR="51435" algn="ctr" eaLnBrk="0" hangingPunct="0">
                        <a:lnSpc>
                          <a:spcPct val="107000"/>
                        </a:lnSpc>
                        <a:spcBef>
                          <a:spcPts val="965"/>
                        </a:spcBef>
                        <a:spcAft>
                          <a:spcPts val="800"/>
                        </a:spcAft>
                        <a:buNone/>
                      </a:pPr>
                      <a:r>
                        <a:rPr lang="en-US" sz="1900" dirty="0">
                          <a:effectLst/>
                        </a:rPr>
                        <a:t>8/1/2018 –7/31/2019</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8084786"/>
                  </a:ext>
                </a:extLst>
              </a:tr>
              <a:tr h="335009">
                <a:tc>
                  <a:txBody>
                    <a:bodyPr/>
                    <a:lstStyle/>
                    <a:p>
                      <a:pPr marL="0" marR="51435" algn="ctr" eaLnBrk="0" hangingPunct="0">
                        <a:lnSpc>
                          <a:spcPct val="107000"/>
                        </a:lnSpc>
                        <a:spcBef>
                          <a:spcPts val="965"/>
                        </a:spcBef>
                        <a:spcAft>
                          <a:spcPts val="800"/>
                        </a:spcAft>
                        <a:buNone/>
                      </a:pPr>
                      <a:r>
                        <a:rPr lang="en-US" sz="1900" dirty="0">
                          <a:effectLst/>
                        </a:rPr>
                        <a:t>8/1/2019 –7/31/2020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U7</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664954"/>
                  </a:ext>
                </a:extLst>
              </a:tr>
              <a:tr h="335009">
                <a:tc>
                  <a:txBody>
                    <a:bodyPr/>
                    <a:lstStyle/>
                    <a:p>
                      <a:pPr marL="0" marR="51435" algn="ctr" eaLnBrk="0" hangingPunct="0">
                        <a:lnSpc>
                          <a:spcPct val="107000"/>
                        </a:lnSpc>
                        <a:spcBef>
                          <a:spcPts val="965"/>
                        </a:spcBef>
                        <a:spcAft>
                          <a:spcPts val="800"/>
                        </a:spcAft>
                        <a:buNone/>
                      </a:pPr>
                      <a:r>
                        <a:rPr lang="en-US" sz="1900" dirty="0">
                          <a:effectLst/>
                        </a:rPr>
                        <a:t>8/1/2020 –7/31/2021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43180" algn="ctr" eaLnBrk="0" hangingPunct="0">
                        <a:lnSpc>
                          <a:spcPct val="107000"/>
                        </a:lnSpc>
                        <a:spcBef>
                          <a:spcPts val="965"/>
                        </a:spcBef>
                        <a:spcAft>
                          <a:spcPts val="800"/>
                        </a:spcAft>
                        <a:buNone/>
                      </a:pPr>
                      <a:r>
                        <a:rPr lang="en-US" sz="1900" dirty="0">
                          <a:effectLst/>
                        </a:rPr>
                        <a:t>U6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2536862"/>
                  </a:ext>
                </a:extLst>
              </a:tr>
            </a:tbl>
          </a:graphicData>
        </a:graphic>
      </p:graphicFrame>
    </p:spTree>
    <p:extLst>
      <p:ext uri="{BB962C8B-B14F-4D97-AF65-F5344CB8AC3E}">
        <p14:creationId xmlns:p14="http://schemas.microsoft.com/office/powerpoint/2010/main" val="148281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7FFE-FAEF-3F62-C30F-4C63265DD90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F9FDD1C-7CAA-8F12-0525-8D77E073EC4C}"/>
              </a:ext>
            </a:extLst>
          </p:cNvPr>
          <p:cNvSpPr txBox="1"/>
          <p:nvPr/>
        </p:nvSpPr>
        <p:spPr>
          <a:xfrm>
            <a:off x="348018" y="5223120"/>
            <a:ext cx="6885539" cy="1354217"/>
          </a:xfrm>
          <a:prstGeom prst="rect">
            <a:avLst/>
          </a:prstGeom>
          <a:solidFill>
            <a:srgbClr val="FCFF9B"/>
          </a:solidFill>
        </p:spPr>
        <p:txBody>
          <a:bodyPr wrap="none" rtlCol="0">
            <a:spAutoFit/>
          </a:bodyPr>
          <a:lstStyle/>
          <a:p>
            <a:endParaRPr lang="en-US" dirty="0"/>
          </a:p>
          <a:p>
            <a:r>
              <a:rPr lang="en-US" sz="1600" dirty="0"/>
              <a:t>NOTE:   Zoom sessions were provided Monday, Oct. 27</a:t>
            </a:r>
            <a:r>
              <a:rPr lang="en-US" sz="1600" baseline="30000" dirty="0"/>
              <a:t>th</a:t>
            </a:r>
            <a:r>
              <a:rPr lang="en-US" sz="1600" dirty="0"/>
              <a:t> &amp; 28</a:t>
            </a:r>
            <a:r>
              <a:rPr lang="en-US" sz="1600" baseline="30000" dirty="0"/>
              <a:t>th</a:t>
            </a:r>
            <a:r>
              <a:rPr lang="en-US" sz="1600" dirty="0"/>
              <a:t> for all registrars.  </a:t>
            </a:r>
          </a:p>
          <a:p>
            <a:endParaRPr lang="en-US" sz="1600" dirty="0"/>
          </a:p>
          <a:p>
            <a:r>
              <a:rPr lang="en-US" sz="1600" dirty="0"/>
              <a:t>If your registrar was unable to make one of the six (6) class options – </a:t>
            </a:r>
          </a:p>
          <a:p>
            <a:r>
              <a:rPr lang="en-US" sz="1600" dirty="0"/>
              <a:t>have them contact their NCYSA Liaison for the update.</a:t>
            </a:r>
          </a:p>
        </p:txBody>
      </p:sp>
      <p:sp>
        <p:nvSpPr>
          <p:cNvPr id="9" name="TextBox 8">
            <a:extLst>
              <a:ext uri="{FF2B5EF4-FFF2-40B4-BE49-F238E27FC236}">
                <a16:creationId xmlns:a16="http://schemas.microsoft.com/office/drawing/2014/main" id="{AF9DF886-3182-047C-50F8-3275C3D5E58E}"/>
              </a:ext>
            </a:extLst>
          </p:cNvPr>
          <p:cNvSpPr txBox="1"/>
          <p:nvPr/>
        </p:nvSpPr>
        <p:spPr>
          <a:xfrm>
            <a:off x="276484" y="309104"/>
            <a:ext cx="11639032" cy="523220"/>
          </a:xfrm>
          <a:prstGeom prst="rect">
            <a:avLst/>
          </a:prstGeom>
          <a:noFill/>
        </p:spPr>
        <p:txBody>
          <a:bodyPr wrap="square">
            <a:spAutoFit/>
          </a:bodyPr>
          <a:lstStyle/>
          <a:p>
            <a:pPr algn="ctr"/>
            <a:r>
              <a:rPr lang="en-US" sz="2800" dirty="0"/>
              <a:t>Contact your club Register to run a 26/27 report  </a:t>
            </a:r>
          </a:p>
        </p:txBody>
      </p:sp>
      <p:sp>
        <p:nvSpPr>
          <p:cNvPr id="12" name="TextBox 11">
            <a:extLst>
              <a:ext uri="{FF2B5EF4-FFF2-40B4-BE49-F238E27FC236}">
                <a16:creationId xmlns:a16="http://schemas.microsoft.com/office/drawing/2014/main" id="{7AC39F1E-7DB0-48B9-35AF-0B4006B534CE}"/>
              </a:ext>
            </a:extLst>
          </p:cNvPr>
          <p:cNvSpPr txBox="1"/>
          <p:nvPr/>
        </p:nvSpPr>
        <p:spPr>
          <a:xfrm>
            <a:off x="276484" y="3631611"/>
            <a:ext cx="7663893" cy="1308050"/>
          </a:xfrm>
          <a:prstGeom prst="rect">
            <a:avLst/>
          </a:prstGeom>
          <a:noFill/>
        </p:spPr>
        <p:txBody>
          <a:bodyPr wrap="none" rtlCol="0">
            <a:spAutoFit/>
          </a:bodyPr>
          <a:lstStyle/>
          <a:p>
            <a:r>
              <a:rPr lang="en-US" sz="2000" b="1" dirty="0"/>
              <a:t>Total # players today – 305</a:t>
            </a:r>
          </a:p>
          <a:p>
            <a:endParaRPr lang="en-US" dirty="0"/>
          </a:p>
          <a:p>
            <a:pPr>
              <a:spcAft>
                <a:spcPts val="600"/>
              </a:spcAft>
            </a:pPr>
            <a:r>
              <a:rPr lang="en-US" b="1" dirty="0"/>
              <a:t>2025:  Breakdown of current players per age group – using birth year</a:t>
            </a:r>
          </a:p>
          <a:p>
            <a:pPr>
              <a:spcAft>
                <a:spcPts val="600"/>
              </a:spcAft>
            </a:pPr>
            <a:r>
              <a:rPr lang="en-US" b="1" dirty="0"/>
              <a:t>2026:  Breakdown of same players per age using the 26/27 seasonal year chart</a:t>
            </a:r>
          </a:p>
        </p:txBody>
      </p:sp>
      <p:cxnSp>
        <p:nvCxnSpPr>
          <p:cNvPr id="14" name="Straight Arrow Connector 13">
            <a:extLst>
              <a:ext uri="{FF2B5EF4-FFF2-40B4-BE49-F238E27FC236}">
                <a16:creationId xmlns:a16="http://schemas.microsoft.com/office/drawing/2014/main" id="{695F1C30-291F-D5E2-32E8-86431D28694E}"/>
              </a:ext>
            </a:extLst>
          </p:cNvPr>
          <p:cNvCxnSpPr>
            <a:cxnSpLocks/>
          </p:cNvCxnSpPr>
          <p:nvPr/>
        </p:nvCxnSpPr>
        <p:spPr>
          <a:xfrm>
            <a:off x="2938593" y="3429000"/>
            <a:ext cx="0" cy="29753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number table&#10;&#10;AI-generated content may be incorrect.">
            <a:extLst>
              <a:ext uri="{FF2B5EF4-FFF2-40B4-BE49-F238E27FC236}">
                <a16:creationId xmlns:a16="http://schemas.microsoft.com/office/drawing/2014/main" id="{7135ED45-2D20-1956-3F7D-A213DFDEC4FC}"/>
              </a:ext>
            </a:extLst>
          </p:cNvPr>
          <p:cNvPicPr>
            <a:picLocks noChangeAspect="1"/>
          </p:cNvPicPr>
          <p:nvPr/>
        </p:nvPicPr>
        <p:blipFill>
          <a:blip r:embed="rId2"/>
          <a:stretch>
            <a:fillRect/>
          </a:stretch>
        </p:blipFill>
        <p:spPr>
          <a:xfrm>
            <a:off x="276484" y="1606621"/>
            <a:ext cx="11639032" cy="1767953"/>
          </a:xfrm>
          <a:prstGeom prst="rect">
            <a:avLst/>
          </a:prstGeom>
          <a:ln w="38100">
            <a:solidFill>
              <a:schemeClr val="tx1"/>
            </a:solidFill>
          </a:ln>
        </p:spPr>
      </p:pic>
      <p:sp>
        <p:nvSpPr>
          <p:cNvPr id="10" name="TextBox 9">
            <a:extLst>
              <a:ext uri="{FF2B5EF4-FFF2-40B4-BE49-F238E27FC236}">
                <a16:creationId xmlns:a16="http://schemas.microsoft.com/office/drawing/2014/main" id="{EC222886-4B6A-9C12-D9D8-6B0E8D82DC6E}"/>
              </a:ext>
            </a:extLst>
          </p:cNvPr>
          <p:cNvSpPr txBox="1"/>
          <p:nvPr/>
        </p:nvSpPr>
        <p:spPr>
          <a:xfrm>
            <a:off x="276484" y="832324"/>
            <a:ext cx="11639032" cy="461665"/>
          </a:xfrm>
          <a:prstGeom prst="rect">
            <a:avLst/>
          </a:prstGeom>
          <a:noFill/>
        </p:spPr>
        <p:txBody>
          <a:bodyPr wrap="square" rtlCol="0">
            <a:spAutoFit/>
          </a:bodyPr>
          <a:lstStyle/>
          <a:p>
            <a:pPr algn="ctr"/>
            <a:r>
              <a:rPr lang="en-US" sz="2400" b="1" dirty="0">
                <a:solidFill>
                  <a:srgbClr val="FF0000"/>
                </a:solidFill>
              </a:rPr>
              <a:t>Youth Academy Age Summary </a:t>
            </a:r>
          </a:p>
        </p:txBody>
      </p:sp>
      <p:sp>
        <p:nvSpPr>
          <p:cNvPr id="2" name="Right Triangle 1">
            <a:extLst>
              <a:ext uri="{FF2B5EF4-FFF2-40B4-BE49-F238E27FC236}">
                <a16:creationId xmlns:a16="http://schemas.microsoft.com/office/drawing/2014/main" id="{7F4095FF-B2DB-021D-548F-B14079A31692}"/>
              </a:ext>
            </a:extLst>
          </p:cNvPr>
          <p:cNvSpPr/>
          <p:nvPr/>
        </p:nvSpPr>
        <p:spPr>
          <a:xfrm rot="16200000">
            <a:off x="8945880" y="3572552"/>
            <a:ext cx="3200400" cy="3291840"/>
          </a:xfrm>
          <a:prstGeom prst="rtTriangl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with a football ball&#10;&#10;Description automatically generated">
            <a:extLst>
              <a:ext uri="{FF2B5EF4-FFF2-40B4-BE49-F238E27FC236}">
                <a16:creationId xmlns:a16="http://schemas.microsoft.com/office/drawing/2014/main" id="{BC6479F3-EDC3-9465-69E4-EB7666138FDD}"/>
              </a:ext>
            </a:extLst>
          </p:cNvPr>
          <p:cNvPicPr>
            <a:picLocks noChangeAspect="1"/>
          </p:cNvPicPr>
          <p:nvPr/>
        </p:nvPicPr>
        <p:blipFill>
          <a:blip r:embed="rId3"/>
          <a:srcRect l="-10789" b="-1232"/>
          <a:stretch>
            <a:fillRect/>
          </a:stretch>
        </p:blipFill>
        <p:spPr>
          <a:xfrm>
            <a:off x="9564509" y="210307"/>
            <a:ext cx="2510789" cy="1341888"/>
          </a:xfrm>
          <a:prstGeom prst="rect">
            <a:avLst/>
          </a:prstGeom>
        </p:spPr>
      </p:pic>
    </p:spTree>
    <p:extLst>
      <p:ext uri="{BB962C8B-B14F-4D97-AF65-F5344CB8AC3E}">
        <p14:creationId xmlns:p14="http://schemas.microsoft.com/office/powerpoint/2010/main" val="3538337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12225</TotalTime>
  <Words>1063</Words>
  <Application>Microsoft Office PowerPoint</Application>
  <PresentationFormat>Widescreen</PresentationFormat>
  <Paragraphs>169</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Agenda – Competitive &amp; Youth Academy Discussion</vt:lpstr>
      <vt:lpstr>PowerPoint Presentation</vt:lpstr>
      <vt:lpstr>PowerPoint Presentation</vt:lpstr>
      <vt:lpstr>PowerPoint Presentation</vt:lpstr>
      <vt:lpstr>Seasonal Year Age Group</vt:lpstr>
      <vt:lpstr>Questions to 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NCYSA will be providing our Associations  with a statement to share with their members about the Seasonal Year Age Group change for the 2026/2027 soccer season.      </vt:lpstr>
      <vt:lpstr>Information Available on NCYSA Website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Boxley Llewellyn</dc:creator>
  <cp:lastModifiedBy>Colby Morton</cp:lastModifiedBy>
  <cp:revision>66</cp:revision>
  <cp:lastPrinted>2025-10-09T15:28:39Z</cp:lastPrinted>
  <dcterms:created xsi:type="dcterms:W3CDTF">2020-09-03T20:01:48Z</dcterms:created>
  <dcterms:modified xsi:type="dcterms:W3CDTF">2026-02-26T05:40:45Z</dcterms:modified>
</cp:coreProperties>
</file>